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erverZoom="100000" showSpecialPlsOnTitleSld="0" strictFirstAndLastChars="0" saveSubsetFonts="1" autoCompressPictures="0">
  <p:sldMasterIdLst>
    <p:sldMasterId id="2147483835" r:id="rId1"/>
  </p:sldMasterIdLst>
  <p:notesMasterIdLst>
    <p:notesMasterId r:id="rId13"/>
  </p:notesMasterIdLst>
  <p:sldIdLst>
    <p:sldId id="538" r:id="rId2"/>
    <p:sldId id="575" r:id="rId3"/>
    <p:sldId id="539" r:id="rId4"/>
    <p:sldId id="552" r:id="rId5"/>
    <p:sldId id="570" r:id="rId6"/>
    <p:sldId id="571" r:id="rId7"/>
    <p:sldId id="576" r:id="rId8"/>
    <p:sldId id="565" r:id="rId9"/>
    <p:sldId id="572" r:id="rId10"/>
    <p:sldId id="569" r:id="rId11"/>
    <p:sldId id="573" r:id="rId12"/>
  </p:sldIdLst>
  <p:sldSz cx="13004800" cy="9753600"/>
  <p:notesSz cx="7315200" cy="9601200"/>
  <p:defaultTextStyle>
    <a:defPPr>
      <a:defRPr lang="en-US"/>
    </a:defPPr>
    <a:lvl1pPr algn="l" defTabSz="584200" rtl="0" eaLnBrk="0" fontAlgn="base" hangingPunct="0">
      <a:spcBef>
        <a:spcPct val="0"/>
      </a:spcBef>
      <a:spcAft>
        <a:spcPct val="0"/>
      </a:spcAft>
      <a:defRPr sz="3600" kern="1200">
        <a:solidFill>
          <a:srgbClr val="000000"/>
        </a:solidFill>
        <a:latin typeface="Helvetica Light" pitchFamily="-65" charset="0"/>
        <a:ea typeface="MS PGothic" pitchFamily="34" charset="-128"/>
        <a:cs typeface="+mn-cs"/>
        <a:sym typeface="Helvetica Light" pitchFamily="-65" charset="0"/>
      </a:defRPr>
    </a:lvl1pPr>
    <a:lvl2pPr marL="228600" indent="228600" algn="l" defTabSz="584200" rtl="0" eaLnBrk="0" fontAlgn="base" hangingPunct="0">
      <a:spcBef>
        <a:spcPct val="0"/>
      </a:spcBef>
      <a:spcAft>
        <a:spcPct val="0"/>
      </a:spcAft>
      <a:defRPr sz="3600" kern="1200">
        <a:solidFill>
          <a:srgbClr val="000000"/>
        </a:solidFill>
        <a:latin typeface="Helvetica Light" pitchFamily="-65" charset="0"/>
        <a:ea typeface="MS PGothic" pitchFamily="34" charset="-128"/>
        <a:cs typeface="+mn-cs"/>
        <a:sym typeface="Helvetica Light" pitchFamily="-65" charset="0"/>
      </a:defRPr>
    </a:lvl2pPr>
    <a:lvl3pPr marL="457200" indent="457200" algn="l" defTabSz="584200" rtl="0" eaLnBrk="0" fontAlgn="base" hangingPunct="0">
      <a:spcBef>
        <a:spcPct val="0"/>
      </a:spcBef>
      <a:spcAft>
        <a:spcPct val="0"/>
      </a:spcAft>
      <a:defRPr sz="3600" kern="1200">
        <a:solidFill>
          <a:srgbClr val="000000"/>
        </a:solidFill>
        <a:latin typeface="Helvetica Light" pitchFamily="-65" charset="0"/>
        <a:ea typeface="MS PGothic" pitchFamily="34" charset="-128"/>
        <a:cs typeface="+mn-cs"/>
        <a:sym typeface="Helvetica Light" pitchFamily="-65" charset="0"/>
      </a:defRPr>
    </a:lvl3pPr>
    <a:lvl4pPr marL="685800" indent="685800" algn="l" defTabSz="584200" rtl="0" eaLnBrk="0" fontAlgn="base" hangingPunct="0">
      <a:spcBef>
        <a:spcPct val="0"/>
      </a:spcBef>
      <a:spcAft>
        <a:spcPct val="0"/>
      </a:spcAft>
      <a:defRPr sz="3600" kern="1200">
        <a:solidFill>
          <a:srgbClr val="000000"/>
        </a:solidFill>
        <a:latin typeface="Helvetica Light" pitchFamily="-65" charset="0"/>
        <a:ea typeface="MS PGothic" pitchFamily="34" charset="-128"/>
        <a:cs typeface="+mn-cs"/>
        <a:sym typeface="Helvetica Light" pitchFamily="-65" charset="0"/>
      </a:defRPr>
    </a:lvl4pPr>
    <a:lvl5pPr marL="914400" indent="914400" algn="l" defTabSz="584200" rtl="0" eaLnBrk="0" fontAlgn="base" hangingPunct="0">
      <a:spcBef>
        <a:spcPct val="0"/>
      </a:spcBef>
      <a:spcAft>
        <a:spcPct val="0"/>
      </a:spcAft>
      <a:defRPr sz="3600" kern="1200">
        <a:solidFill>
          <a:srgbClr val="000000"/>
        </a:solidFill>
        <a:latin typeface="Helvetica Light" pitchFamily="-65" charset="0"/>
        <a:ea typeface="MS PGothic" pitchFamily="34" charset="-128"/>
        <a:cs typeface="+mn-cs"/>
        <a:sym typeface="Helvetica Light" pitchFamily="-65" charset="0"/>
      </a:defRPr>
    </a:lvl5pPr>
    <a:lvl6pPr marL="2286000" algn="l" defTabSz="914400" rtl="0" eaLnBrk="1" latinLnBrk="0" hangingPunct="1">
      <a:defRPr sz="3600" kern="1200">
        <a:solidFill>
          <a:srgbClr val="000000"/>
        </a:solidFill>
        <a:latin typeface="Helvetica Light" pitchFamily="-65" charset="0"/>
        <a:ea typeface="MS PGothic" pitchFamily="34" charset="-128"/>
        <a:cs typeface="+mn-cs"/>
        <a:sym typeface="Helvetica Light" pitchFamily="-65" charset="0"/>
      </a:defRPr>
    </a:lvl6pPr>
    <a:lvl7pPr marL="2743200" algn="l" defTabSz="914400" rtl="0" eaLnBrk="1" latinLnBrk="0" hangingPunct="1">
      <a:defRPr sz="3600" kern="1200">
        <a:solidFill>
          <a:srgbClr val="000000"/>
        </a:solidFill>
        <a:latin typeface="Helvetica Light" pitchFamily="-65" charset="0"/>
        <a:ea typeface="MS PGothic" pitchFamily="34" charset="-128"/>
        <a:cs typeface="+mn-cs"/>
        <a:sym typeface="Helvetica Light" pitchFamily="-65" charset="0"/>
      </a:defRPr>
    </a:lvl7pPr>
    <a:lvl8pPr marL="3200400" algn="l" defTabSz="914400" rtl="0" eaLnBrk="1" latinLnBrk="0" hangingPunct="1">
      <a:defRPr sz="3600" kern="1200">
        <a:solidFill>
          <a:srgbClr val="000000"/>
        </a:solidFill>
        <a:latin typeface="Helvetica Light" pitchFamily="-65" charset="0"/>
        <a:ea typeface="MS PGothic" pitchFamily="34" charset="-128"/>
        <a:cs typeface="+mn-cs"/>
        <a:sym typeface="Helvetica Light" pitchFamily="-65" charset="0"/>
      </a:defRPr>
    </a:lvl8pPr>
    <a:lvl9pPr marL="3657600" algn="l" defTabSz="914400" rtl="0" eaLnBrk="1" latinLnBrk="0" hangingPunct="1">
      <a:defRPr sz="3600" kern="1200">
        <a:solidFill>
          <a:srgbClr val="000000"/>
        </a:solidFill>
        <a:latin typeface="Helvetica Light" pitchFamily="-65" charset="0"/>
        <a:ea typeface="MS PGothic" pitchFamily="34" charset="-128"/>
        <a:cs typeface="+mn-cs"/>
        <a:sym typeface="Helvetica Light" pitchFamily="-65" charset="0"/>
      </a:defRPr>
    </a:lvl9pPr>
  </p:defaultTextStyle>
  <p:extLst>
    <p:ext uri="{EFAFB233-063F-42B5-8137-9DF3F51BA10A}">
      <p15:sldGuideLst xmlns:p15="http://schemas.microsoft.com/office/powerpoint/2012/main">
        <p15:guide id="1" orient="horz">
          <p15:clr>
            <a:srgbClr val="A4A3A4"/>
          </p15:clr>
        </p15:guide>
        <p15:guide id="2" pos="1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4772"/>
    <a:srgbClr val="000000"/>
    <a:srgbClr val="1B365D"/>
    <a:srgbClr val="8D6E97"/>
    <a:srgbClr val="825BC9"/>
    <a:srgbClr val="A6AAA9"/>
    <a:srgbClr val="CC8A00"/>
    <a:srgbClr val="5C676F"/>
    <a:srgbClr val="53585F"/>
    <a:srgbClr val="86A1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02" autoAdjust="0"/>
    <p:restoredTop sz="82896" autoAdjust="0"/>
  </p:normalViewPr>
  <p:slideViewPr>
    <p:cSldViewPr showGuides="1">
      <p:cViewPr varScale="1">
        <p:scale>
          <a:sx n="53" d="100"/>
          <a:sy n="53" d="100"/>
        </p:scale>
        <p:origin x="1746" y="48"/>
      </p:cViewPr>
      <p:guideLst>
        <p:guide orient="horz"/>
        <p:guide pos="16"/>
      </p:guideLst>
    </p:cSldViewPr>
  </p:slideViewPr>
  <p:outlineViewPr>
    <p:cViewPr>
      <p:scale>
        <a:sx n="33" d="100"/>
        <a:sy n="33" d="100"/>
      </p:scale>
      <p:origin x="0" y="13349"/>
    </p:cViewPr>
  </p:outlineViewPr>
  <p:notesTextViewPr>
    <p:cViewPr>
      <p:scale>
        <a:sx n="3" d="2"/>
        <a:sy n="3" d="2"/>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434604-479F-4BF1-B92B-53D531BEEB87}"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848D86E0-E071-4A13-B1CA-B5ECCFD3CE20}">
      <dgm:prSet phldrT="[Text]"/>
      <dgm:spPr/>
      <dgm:t>
        <a:bodyPr/>
        <a:lstStyle/>
        <a:p>
          <a:r>
            <a:rPr lang="en-US" dirty="0"/>
            <a:t>Intake</a:t>
          </a:r>
        </a:p>
      </dgm:t>
    </dgm:pt>
    <dgm:pt modelId="{EC8CC261-E30D-4563-884E-235B9C9DB714}" type="parTrans" cxnId="{ACE78591-861E-4E34-9D04-18801A6B71A1}">
      <dgm:prSet/>
      <dgm:spPr/>
      <dgm:t>
        <a:bodyPr/>
        <a:lstStyle/>
        <a:p>
          <a:endParaRPr lang="en-US"/>
        </a:p>
      </dgm:t>
    </dgm:pt>
    <dgm:pt modelId="{7A62BA30-41A1-4266-B4CB-63D36E27A0C8}" type="sibTrans" cxnId="{ACE78591-861E-4E34-9D04-18801A6B71A1}">
      <dgm:prSet/>
      <dgm:spPr/>
      <dgm:t>
        <a:bodyPr/>
        <a:lstStyle/>
        <a:p>
          <a:endParaRPr lang="en-US"/>
        </a:p>
      </dgm:t>
    </dgm:pt>
    <dgm:pt modelId="{369175E2-90B6-4491-B010-316CB5848451}">
      <dgm:prSet phldrT="[Text]" custT="1"/>
      <dgm:spPr/>
      <dgm:t>
        <a:bodyPr/>
        <a:lstStyle/>
        <a:p>
          <a:r>
            <a:rPr lang="en-US" sz="1400" dirty="0"/>
            <a:t>When a claim is determined to be work related upon the completion of the intake, ReedGroup will send an email to the agency and request the work comp adjuster’s contact information</a:t>
          </a:r>
        </a:p>
      </dgm:t>
    </dgm:pt>
    <dgm:pt modelId="{C8DEA6DB-543A-4B7A-9DDD-A5CDC21B25BD}" type="parTrans" cxnId="{010964E8-9A6E-4FEF-82D8-FCEA4617A629}">
      <dgm:prSet/>
      <dgm:spPr/>
      <dgm:t>
        <a:bodyPr/>
        <a:lstStyle/>
        <a:p>
          <a:endParaRPr lang="en-US"/>
        </a:p>
      </dgm:t>
    </dgm:pt>
    <dgm:pt modelId="{1AD4A295-9000-414F-B6E2-A3EFA8B78510}" type="sibTrans" cxnId="{010964E8-9A6E-4FEF-82D8-FCEA4617A629}">
      <dgm:prSet/>
      <dgm:spPr/>
      <dgm:t>
        <a:bodyPr/>
        <a:lstStyle/>
        <a:p>
          <a:endParaRPr lang="en-US"/>
        </a:p>
      </dgm:t>
    </dgm:pt>
    <dgm:pt modelId="{A60DB5C0-D6FE-4D0D-B5E9-DE9B5C69B041}">
      <dgm:prSet phldrT="[Text]"/>
      <dgm:spPr/>
      <dgm:t>
        <a:bodyPr/>
        <a:lstStyle/>
        <a:p>
          <a:r>
            <a:rPr lang="en-US" dirty="0"/>
            <a:t>Claim Management</a:t>
          </a:r>
        </a:p>
      </dgm:t>
    </dgm:pt>
    <dgm:pt modelId="{0791BE31-205B-487A-80D1-374A2DF1FAF7}" type="parTrans" cxnId="{605E4DF2-5A53-47F1-8981-7CECEFCE3D51}">
      <dgm:prSet/>
      <dgm:spPr/>
      <dgm:t>
        <a:bodyPr/>
        <a:lstStyle/>
        <a:p>
          <a:endParaRPr lang="en-US"/>
        </a:p>
      </dgm:t>
    </dgm:pt>
    <dgm:pt modelId="{BDD38A00-21E3-4481-B051-1CFE70F67E3B}" type="sibTrans" cxnId="{605E4DF2-5A53-47F1-8981-7CECEFCE3D51}">
      <dgm:prSet/>
      <dgm:spPr/>
      <dgm:t>
        <a:bodyPr/>
        <a:lstStyle/>
        <a:p>
          <a:endParaRPr lang="en-US"/>
        </a:p>
      </dgm:t>
    </dgm:pt>
    <dgm:pt modelId="{D80AC5B4-423E-4126-8B39-2C7B01C10F3B}">
      <dgm:prSet phldrT="[Text]" custT="1"/>
      <dgm:spPr/>
      <dgm:t>
        <a:bodyPr/>
        <a:lstStyle/>
        <a:p>
          <a:r>
            <a:rPr lang="en-US" sz="1400" dirty="0"/>
            <a:t>ReedGroup will follow normal STD management until a WC decision has been made  </a:t>
          </a:r>
        </a:p>
      </dgm:t>
    </dgm:pt>
    <dgm:pt modelId="{EF34B240-756A-47A2-8D7A-EB4A268258AD}" type="parTrans" cxnId="{152B9425-3E0C-43E4-B62B-1B9178D9068C}">
      <dgm:prSet/>
      <dgm:spPr/>
      <dgm:t>
        <a:bodyPr/>
        <a:lstStyle/>
        <a:p>
          <a:endParaRPr lang="en-US"/>
        </a:p>
      </dgm:t>
    </dgm:pt>
    <dgm:pt modelId="{272EE812-D810-481E-B2C8-320052FD8013}" type="sibTrans" cxnId="{152B9425-3E0C-43E4-B62B-1B9178D9068C}">
      <dgm:prSet/>
      <dgm:spPr/>
      <dgm:t>
        <a:bodyPr/>
        <a:lstStyle/>
        <a:p>
          <a:endParaRPr lang="en-US"/>
        </a:p>
      </dgm:t>
    </dgm:pt>
    <dgm:pt modelId="{019A7803-A6AC-4FA7-BD69-70A682489261}">
      <dgm:prSet phldrT="[Text]"/>
      <dgm:spPr/>
      <dgm:t>
        <a:bodyPr/>
        <a:lstStyle/>
        <a:p>
          <a:r>
            <a:rPr lang="en-US" dirty="0"/>
            <a:t>Important Note</a:t>
          </a:r>
        </a:p>
      </dgm:t>
    </dgm:pt>
    <dgm:pt modelId="{41D7A59D-B518-4D26-9AEF-56AA815E9E54}" type="parTrans" cxnId="{D51CEE57-83F6-4B60-B461-163DB08BE1BF}">
      <dgm:prSet/>
      <dgm:spPr/>
      <dgm:t>
        <a:bodyPr/>
        <a:lstStyle/>
        <a:p>
          <a:endParaRPr lang="en-US"/>
        </a:p>
      </dgm:t>
    </dgm:pt>
    <dgm:pt modelId="{6DEA8CD0-50FC-4963-8866-B15DB4221DF5}" type="sibTrans" cxnId="{D51CEE57-83F6-4B60-B461-163DB08BE1BF}">
      <dgm:prSet/>
      <dgm:spPr/>
      <dgm:t>
        <a:bodyPr/>
        <a:lstStyle/>
        <a:p>
          <a:endParaRPr lang="en-US"/>
        </a:p>
      </dgm:t>
    </dgm:pt>
    <dgm:pt modelId="{76C6EDC5-0D5F-475A-8E55-E4082A648E1A}">
      <dgm:prSet phldrT="[Text]" custT="1"/>
      <dgm:spPr/>
      <dgm:t>
        <a:bodyPr/>
        <a:lstStyle/>
        <a:p>
          <a:r>
            <a:rPr lang="en-US" sz="1400" dirty="0"/>
            <a:t>If an employee is </a:t>
          </a:r>
          <a:r>
            <a:rPr lang="en-US" sz="1400" b="1" u="sng" dirty="0"/>
            <a:t>NOT ELIGIBLE </a:t>
          </a:r>
          <a:r>
            <a:rPr lang="en-US" sz="1400" dirty="0"/>
            <a:t>for STD benefits because the date of hire is less than 12 months. The system will generate ineligibility letters to all parties during the intake process</a:t>
          </a:r>
        </a:p>
      </dgm:t>
    </dgm:pt>
    <dgm:pt modelId="{5508D235-55BA-45BE-B9E9-186E2425839F}" type="parTrans" cxnId="{7C455F94-71CE-4C3A-8868-FEE216B992E6}">
      <dgm:prSet/>
      <dgm:spPr/>
      <dgm:t>
        <a:bodyPr/>
        <a:lstStyle/>
        <a:p>
          <a:endParaRPr lang="en-US"/>
        </a:p>
      </dgm:t>
    </dgm:pt>
    <dgm:pt modelId="{00AE0FB1-6236-4796-B186-0E8640795C4A}" type="sibTrans" cxnId="{7C455F94-71CE-4C3A-8868-FEE216B992E6}">
      <dgm:prSet/>
      <dgm:spPr/>
      <dgm:t>
        <a:bodyPr/>
        <a:lstStyle/>
        <a:p>
          <a:endParaRPr lang="en-US"/>
        </a:p>
      </dgm:t>
    </dgm:pt>
    <dgm:pt modelId="{52F64755-C8F1-444B-972C-E60ACBF4BB74}">
      <dgm:prSet phldrT="[Text]" custT="1"/>
      <dgm:spPr/>
      <dgm:t>
        <a:bodyPr/>
        <a:lstStyle/>
        <a:p>
          <a:r>
            <a:rPr lang="en-US" sz="1400" dirty="0"/>
            <a:t>Case managers will apply all plan provisions associated with the STD benefit</a:t>
          </a:r>
        </a:p>
      </dgm:t>
    </dgm:pt>
    <dgm:pt modelId="{C9120EC0-771D-45A2-B90D-49249467D71F}" type="parTrans" cxnId="{035C2C39-B12C-4BBE-80E8-288D5A3F60D6}">
      <dgm:prSet/>
      <dgm:spPr/>
      <dgm:t>
        <a:bodyPr/>
        <a:lstStyle/>
        <a:p>
          <a:endParaRPr lang="en-US"/>
        </a:p>
      </dgm:t>
    </dgm:pt>
    <dgm:pt modelId="{54DAB625-B2E8-4139-B47E-A2A026A4DA87}" type="sibTrans" cxnId="{035C2C39-B12C-4BBE-80E8-288D5A3F60D6}">
      <dgm:prSet/>
      <dgm:spPr/>
      <dgm:t>
        <a:bodyPr/>
        <a:lstStyle/>
        <a:p>
          <a:endParaRPr lang="en-US"/>
        </a:p>
      </dgm:t>
    </dgm:pt>
    <dgm:pt modelId="{401D2386-CB80-4FE1-AFC1-5C7095AD5EA8}">
      <dgm:prSet phldrT="[Text]" custT="1"/>
      <dgm:spPr/>
      <dgm:t>
        <a:bodyPr/>
        <a:lstStyle/>
        <a:p>
          <a:r>
            <a:rPr lang="en-US" sz="1400" dirty="0"/>
            <a:t>The claim will remain in a closed status until the leave is determined to be a compensable WC claim</a:t>
          </a:r>
        </a:p>
      </dgm:t>
    </dgm:pt>
    <dgm:pt modelId="{B90DE7DE-7724-4C83-83ED-71B7C16799EE}" type="parTrans" cxnId="{FB84FBA4-9071-4A15-89D1-09F54F080C91}">
      <dgm:prSet/>
      <dgm:spPr/>
      <dgm:t>
        <a:bodyPr/>
        <a:lstStyle/>
        <a:p>
          <a:endParaRPr lang="en-US"/>
        </a:p>
      </dgm:t>
    </dgm:pt>
    <dgm:pt modelId="{F1CC0B2F-D2D3-422E-827B-9996882BB586}" type="sibTrans" cxnId="{FB84FBA4-9071-4A15-89D1-09F54F080C91}">
      <dgm:prSet/>
      <dgm:spPr/>
      <dgm:t>
        <a:bodyPr/>
        <a:lstStyle/>
        <a:p>
          <a:endParaRPr lang="en-US"/>
        </a:p>
      </dgm:t>
    </dgm:pt>
    <dgm:pt modelId="{6BE5C5A7-99FB-49DA-B54A-B5E98B17E853}" type="pres">
      <dgm:prSet presAssocID="{10434604-479F-4BF1-B92B-53D531BEEB87}" presName="linearFlow" presStyleCnt="0">
        <dgm:presLayoutVars>
          <dgm:dir/>
          <dgm:animLvl val="lvl"/>
          <dgm:resizeHandles val="exact"/>
        </dgm:presLayoutVars>
      </dgm:prSet>
      <dgm:spPr/>
    </dgm:pt>
    <dgm:pt modelId="{D0FDA245-8F0A-42B5-9DEC-56AFC1F40A1A}" type="pres">
      <dgm:prSet presAssocID="{848D86E0-E071-4A13-B1CA-B5ECCFD3CE20}" presName="composite" presStyleCnt="0"/>
      <dgm:spPr/>
    </dgm:pt>
    <dgm:pt modelId="{44348F08-69D7-4CA1-8055-C1640938A8BD}" type="pres">
      <dgm:prSet presAssocID="{848D86E0-E071-4A13-B1CA-B5ECCFD3CE20}" presName="parentText" presStyleLbl="alignNode1" presStyleIdx="0" presStyleCnt="3" custLinFactNeighborX="-5895" custLinFactNeighborY="-396">
        <dgm:presLayoutVars>
          <dgm:chMax val="1"/>
          <dgm:bulletEnabled val="1"/>
        </dgm:presLayoutVars>
      </dgm:prSet>
      <dgm:spPr/>
    </dgm:pt>
    <dgm:pt modelId="{F6170A27-7F3D-41F8-8783-CE388BA0E993}" type="pres">
      <dgm:prSet presAssocID="{848D86E0-E071-4A13-B1CA-B5ECCFD3CE20}" presName="descendantText" presStyleLbl="alignAcc1" presStyleIdx="0" presStyleCnt="3">
        <dgm:presLayoutVars>
          <dgm:bulletEnabled val="1"/>
        </dgm:presLayoutVars>
      </dgm:prSet>
      <dgm:spPr/>
    </dgm:pt>
    <dgm:pt modelId="{B7DAA52B-0CC0-4ED2-847F-0C79D3FABBB4}" type="pres">
      <dgm:prSet presAssocID="{7A62BA30-41A1-4266-B4CB-63D36E27A0C8}" presName="sp" presStyleCnt="0"/>
      <dgm:spPr/>
    </dgm:pt>
    <dgm:pt modelId="{AC9C1F75-B780-48C1-BDA4-E525C4202F17}" type="pres">
      <dgm:prSet presAssocID="{A60DB5C0-D6FE-4D0D-B5E9-DE9B5C69B041}" presName="composite" presStyleCnt="0"/>
      <dgm:spPr/>
    </dgm:pt>
    <dgm:pt modelId="{86102570-A568-42F1-9792-3A9003433019}" type="pres">
      <dgm:prSet presAssocID="{A60DB5C0-D6FE-4D0D-B5E9-DE9B5C69B041}" presName="parentText" presStyleLbl="alignNode1" presStyleIdx="1" presStyleCnt="3">
        <dgm:presLayoutVars>
          <dgm:chMax val="1"/>
          <dgm:bulletEnabled val="1"/>
        </dgm:presLayoutVars>
      </dgm:prSet>
      <dgm:spPr/>
    </dgm:pt>
    <dgm:pt modelId="{168065E3-6078-471F-8AAA-32EE3E792EF9}" type="pres">
      <dgm:prSet presAssocID="{A60DB5C0-D6FE-4D0D-B5E9-DE9B5C69B041}" presName="descendantText" presStyleLbl="alignAcc1" presStyleIdx="1" presStyleCnt="3">
        <dgm:presLayoutVars>
          <dgm:bulletEnabled val="1"/>
        </dgm:presLayoutVars>
      </dgm:prSet>
      <dgm:spPr/>
    </dgm:pt>
    <dgm:pt modelId="{52D9B3A7-9BD0-45E1-94D9-25AE38C92B4F}" type="pres">
      <dgm:prSet presAssocID="{BDD38A00-21E3-4481-B051-1CFE70F67E3B}" presName="sp" presStyleCnt="0"/>
      <dgm:spPr/>
    </dgm:pt>
    <dgm:pt modelId="{7627D101-4B3C-4DBB-B936-E45C6FA77BED}" type="pres">
      <dgm:prSet presAssocID="{019A7803-A6AC-4FA7-BD69-70A682489261}" presName="composite" presStyleCnt="0"/>
      <dgm:spPr/>
    </dgm:pt>
    <dgm:pt modelId="{B64165BC-7CF8-4F35-A8AA-5A415081DA74}" type="pres">
      <dgm:prSet presAssocID="{019A7803-A6AC-4FA7-BD69-70A682489261}" presName="parentText" presStyleLbl="alignNode1" presStyleIdx="2" presStyleCnt="3">
        <dgm:presLayoutVars>
          <dgm:chMax val="1"/>
          <dgm:bulletEnabled val="1"/>
        </dgm:presLayoutVars>
      </dgm:prSet>
      <dgm:spPr/>
    </dgm:pt>
    <dgm:pt modelId="{7BD6D347-020F-472B-94C7-3ED4CF61D1A9}" type="pres">
      <dgm:prSet presAssocID="{019A7803-A6AC-4FA7-BD69-70A682489261}" presName="descendantText" presStyleLbl="alignAcc1" presStyleIdx="2" presStyleCnt="3">
        <dgm:presLayoutVars>
          <dgm:bulletEnabled val="1"/>
        </dgm:presLayoutVars>
      </dgm:prSet>
      <dgm:spPr/>
    </dgm:pt>
  </dgm:ptLst>
  <dgm:cxnLst>
    <dgm:cxn modelId="{152B9425-3E0C-43E4-B62B-1B9178D9068C}" srcId="{A60DB5C0-D6FE-4D0D-B5E9-DE9B5C69B041}" destId="{D80AC5B4-423E-4126-8B39-2C7B01C10F3B}" srcOrd="0" destOrd="0" parTransId="{EF34B240-756A-47A2-8D7A-EB4A268258AD}" sibTransId="{272EE812-D810-481E-B2C8-320052FD8013}"/>
    <dgm:cxn modelId="{CD4CA19C-F21E-471D-89F7-BC8B60641C8B}" type="presOf" srcId="{A60DB5C0-D6FE-4D0D-B5E9-DE9B5C69B041}" destId="{86102570-A568-42F1-9792-3A9003433019}" srcOrd="0" destOrd="0" presId="urn:microsoft.com/office/officeart/2005/8/layout/chevron2"/>
    <dgm:cxn modelId="{083D5325-978B-4DA7-876F-1F922FDC74B0}" type="presOf" srcId="{76C6EDC5-0D5F-475A-8E55-E4082A648E1A}" destId="{7BD6D347-020F-472B-94C7-3ED4CF61D1A9}" srcOrd="0" destOrd="0" presId="urn:microsoft.com/office/officeart/2005/8/layout/chevron2"/>
    <dgm:cxn modelId="{746380C2-CAAB-48BE-BB33-19DB206DDEE2}" type="presOf" srcId="{D80AC5B4-423E-4126-8B39-2C7B01C10F3B}" destId="{168065E3-6078-471F-8AAA-32EE3E792EF9}" srcOrd="0" destOrd="0" presId="urn:microsoft.com/office/officeart/2005/8/layout/chevron2"/>
    <dgm:cxn modelId="{7738F291-5FED-45A8-89DD-A68F1A461172}" type="presOf" srcId="{848D86E0-E071-4A13-B1CA-B5ECCFD3CE20}" destId="{44348F08-69D7-4CA1-8055-C1640938A8BD}" srcOrd="0" destOrd="0" presId="urn:microsoft.com/office/officeart/2005/8/layout/chevron2"/>
    <dgm:cxn modelId="{035C2C39-B12C-4BBE-80E8-288D5A3F60D6}" srcId="{A60DB5C0-D6FE-4D0D-B5E9-DE9B5C69B041}" destId="{52F64755-C8F1-444B-972C-E60ACBF4BB74}" srcOrd="1" destOrd="0" parTransId="{C9120EC0-771D-45A2-B90D-49249467D71F}" sibTransId="{54DAB625-B2E8-4139-B47E-A2A026A4DA87}"/>
    <dgm:cxn modelId="{D7CE0BC9-72AF-47D1-ADCE-118087ABDF8B}" type="presOf" srcId="{401D2386-CB80-4FE1-AFC1-5C7095AD5EA8}" destId="{7BD6D347-020F-472B-94C7-3ED4CF61D1A9}" srcOrd="0" destOrd="1" presId="urn:microsoft.com/office/officeart/2005/8/layout/chevron2"/>
    <dgm:cxn modelId="{7C455F94-71CE-4C3A-8868-FEE216B992E6}" srcId="{019A7803-A6AC-4FA7-BD69-70A682489261}" destId="{76C6EDC5-0D5F-475A-8E55-E4082A648E1A}" srcOrd="0" destOrd="0" parTransId="{5508D235-55BA-45BE-B9E9-186E2425839F}" sibTransId="{00AE0FB1-6236-4796-B186-0E8640795C4A}"/>
    <dgm:cxn modelId="{010964E8-9A6E-4FEF-82D8-FCEA4617A629}" srcId="{848D86E0-E071-4A13-B1CA-B5ECCFD3CE20}" destId="{369175E2-90B6-4491-B010-316CB5848451}" srcOrd="0" destOrd="0" parTransId="{C8DEA6DB-543A-4B7A-9DDD-A5CDC21B25BD}" sibTransId="{1AD4A295-9000-414F-B6E2-A3EFA8B78510}"/>
    <dgm:cxn modelId="{ABF59FAD-2150-470F-8A83-214C0B867C89}" type="presOf" srcId="{369175E2-90B6-4491-B010-316CB5848451}" destId="{F6170A27-7F3D-41F8-8783-CE388BA0E993}" srcOrd="0" destOrd="0" presId="urn:microsoft.com/office/officeart/2005/8/layout/chevron2"/>
    <dgm:cxn modelId="{ACE78591-861E-4E34-9D04-18801A6B71A1}" srcId="{10434604-479F-4BF1-B92B-53D531BEEB87}" destId="{848D86E0-E071-4A13-B1CA-B5ECCFD3CE20}" srcOrd="0" destOrd="0" parTransId="{EC8CC261-E30D-4563-884E-235B9C9DB714}" sibTransId="{7A62BA30-41A1-4266-B4CB-63D36E27A0C8}"/>
    <dgm:cxn modelId="{FB84FBA4-9071-4A15-89D1-09F54F080C91}" srcId="{019A7803-A6AC-4FA7-BD69-70A682489261}" destId="{401D2386-CB80-4FE1-AFC1-5C7095AD5EA8}" srcOrd="1" destOrd="0" parTransId="{B90DE7DE-7724-4C83-83ED-71B7C16799EE}" sibTransId="{F1CC0B2F-D2D3-422E-827B-9996882BB586}"/>
    <dgm:cxn modelId="{00EF293F-3DEE-4EE4-BE33-F14504DD195E}" type="presOf" srcId="{10434604-479F-4BF1-B92B-53D531BEEB87}" destId="{6BE5C5A7-99FB-49DA-B54A-B5E98B17E853}" srcOrd="0" destOrd="0" presId="urn:microsoft.com/office/officeart/2005/8/layout/chevron2"/>
    <dgm:cxn modelId="{597C544A-C529-4400-84F5-4E2FEC71F089}" type="presOf" srcId="{52F64755-C8F1-444B-972C-E60ACBF4BB74}" destId="{168065E3-6078-471F-8AAA-32EE3E792EF9}" srcOrd="0" destOrd="1" presId="urn:microsoft.com/office/officeart/2005/8/layout/chevron2"/>
    <dgm:cxn modelId="{D51CEE57-83F6-4B60-B461-163DB08BE1BF}" srcId="{10434604-479F-4BF1-B92B-53D531BEEB87}" destId="{019A7803-A6AC-4FA7-BD69-70A682489261}" srcOrd="2" destOrd="0" parTransId="{41D7A59D-B518-4D26-9AEF-56AA815E9E54}" sibTransId="{6DEA8CD0-50FC-4963-8866-B15DB4221DF5}"/>
    <dgm:cxn modelId="{605E4DF2-5A53-47F1-8981-7CECEFCE3D51}" srcId="{10434604-479F-4BF1-B92B-53D531BEEB87}" destId="{A60DB5C0-D6FE-4D0D-B5E9-DE9B5C69B041}" srcOrd="1" destOrd="0" parTransId="{0791BE31-205B-487A-80D1-374A2DF1FAF7}" sibTransId="{BDD38A00-21E3-4481-B051-1CFE70F67E3B}"/>
    <dgm:cxn modelId="{493D41A7-0092-4A82-BF69-53703AE4871B}" type="presOf" srcId="{019A7803-A6AC-4FA7-BD69-70A682489261}" destId="{B64165BC-7CF8-4F35-A8AA-5A415081DA74}" srcOrd="0" destOrd="0" presId="urn:microsoft.com/office/officeart/2005/8/layout/chevron2"/>
    <dgm:cxn modelId="{07206189-1BF6-49F5-B456-F140B3B72C6A}" type="presParOf" srcId="{6BE5C5A7-99FB-49DA-B54A-B5E98B17E853}" destId="{D0FDA245-8F0A-42B5-9DEC-56AFC1F40A1A}" srcOrd="0" destOrd="0" presId="urn:microsoft.com/office/officeart/2005/8/layout/chevron2"/>
    <dgm:cxn modelId="{3D060352-A4D9-4DF0-89A4-65DE955D9335}" type="presParOf" srcId="{D0FDA245-8F0A-42B5-9DEC-56AFC1F40A1A}" destId="{44348F08-69D7-4CA1-8055-C1640938A8BD}" srcOrd="0" destOrd="0" presId="urn:microsoft.com/office/officeart/2005/8/layout/chevron2"/>
    <dgm:cxn modelId="{69638995-2DB5-4304-8483-6615AB1D27DF}" type="presParOf" srcId="{D0FDA245-8F0A-42B5-9DEC-56AFC1F40A1A}" destId="{F6170A27-7F3D-41F8-8783-CE388BA0E993}" srcOrd="1" destOrd="0" presId="urn:microsoft.com/office/officeart/2005/8/layout/chevron2"/>
    <dgm:cxn modelId="{E8956F73-FA2B-405E-8A2D-303D10A5099E}" type="presParOf" srcId="{6BE5C5A7-99FB-49DA-B54A-B5E98B17E853}" destId="{B7DAA52B-0CC0-4ED2-847F-0C79D3FABBB4}" srcOrd="1" destOrd="0" presId="urn:microsoft.com/office/officeart/2005/8/layout/chevron2"/>
    <dgm:cxn modelId="{4F2D529E-34BB-4ADF-AEA5-8AC37006B229}" type="presParOf" srcId="{6BE5C5A7-99FB-49DA-B54A-B5E98B17E853}" destId="{AC9C1F75-B780-48C1-BDA4-E525C4202F17}" srcOrd="2" destOrd="0" presId="urn:microsoft.com/office/officeart/2005/8/layout/chevron2"/>
    <dgm:cxn modelId="{526EFABF-1541-4CDB-95BF-D357B23DE083}" type="presParOf" srcId="{AC9C1F75-B780-48C1-BDA4-E525C4202F17}" destId="{86102570-A568-42F1-9792-3A9003433019}" srcOrd="0" destOrd="0" presId="urn:microsoft.com/office/officeart/2005/8/layout/chevron2"/>
    <dgm:cxn modelId="{73017595-B132-4ABD-AF31-420A664B34E9}" type="presParOf" srcId="{AC9C1F75-B780-48C1-BDA4-E525C4202F17}" destId="{168065E3-6078-471F-8AAA-32EE3E792EF9}" srcOrd="1" destOrd="0" presId="urn:microsoft.com/office/officeart/2005/8/layout/chevron2"/>
    <dgm:cxn modelId="{ADBF06C9-81E7-4EB5-801B-8855DD4EEA7D}" type="presParOf" srcId="{6BE5C5A7-99FB-49DA-B54A-B5E98B17E853}" destId="{52D9B3A7-9BD0-45E1-94D9-25AE38C92B4F}" srcOrd="3" destOrd="0" presId="urn:microsoft.com/office/officeart/2005/8/layout/chevron2"/>
    <dgm:cxn modelId="{3A9B9B75-160A-4A65-904E-F1B5CA316A91}" type="presParOf" srcId="{6BE5C5A7-99FB-49DA-B54A-B5E98B17E853}" destId="{7627D101-4B3C-4DBB-B936-E45C6FA77BED}" srcOrd="4" destOrd="0" presId="urn:microsoft.com/office/officeart/2005/8/layout/chevron2"/>
    <dgm:cxn modelId="{604E5468-1387-49D7-91B3-1CD2EDED8899}" type="presParOf" srcId="{7627D101-4B3C-4DBB-B936-E45C6FA77BED}" destId="{B64165BC-7CF8-4F35-A8AA-5A415081DA74}" srcOrd="0" destOrd="0" presId="urn:microsoft.com/office/officeart/2005/8/layout/chevron2"/>
    <dgm:cxn modelId="{B8668F19-589A-45F2-BFD4-31A9FB419A3E}" type="presParOf" srcId="{7627D101-4B3C-4DBB-B936-E45C6FA77BED}" destId="{7BD6D347-020F-472B-94C7-3ED4CF61D1A9}"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A33A23A-0411-40B2-8AB5-88B04B06804F}"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539CB02C-8765-4F01-8B74-E4E55F9D52FD}">
      <dgm:prSet phldrT="[Text]"/>
      <dgm:spPr/>
      <dgm:t>
        <a:bodyPr/>
        <a:lstStyle/>
        <a:p>
          <a:r>
            <a:rPr lang="en-US" dirty="0"/>
            <a:t>WC</a:t>
          </a:r>
          <a:r>
            <a:rPr lang="en-US" baseline="0" dirty="0"/>
            <a:t> Approved</a:t>
          </a:r>
          <a:endParaRPr lang="en-US" dirty="0"/>
        </a:p>
      </dgm:t>
    </dgm:pt>
    <dgm:pt modelId="{EDAED720-3001-4A68-9120-7F4E9E0162DD}" type="parTrans" cxnId="{9C5C8420-C342-48FB-87D7-44D721750390}">
      <dgm:prSet/>
      <dgm:spPr/>
      <dgm:t>
        <a:bodyPr/>
        <a:lstStyle/>
        <a:p>
          <a:endParaRPr lang="en-US"/>
        </a:p>
      </dgm:t>
    </dgm:pt>
    <dgm:pt modelId="{D13184E2-0424-42E1-9C3F-10ED99C3A96A}" type="sibTrans" cxnId="{9C5C8420-C342-48FB-87D7-44D721750390}">
      <dgm:prSet/>
      <dgm:spPr/>
      <dgm:t>
        <a:bodyPr/>
        <a:lstStyle/>
        <a:p>
          <a:endParaRPr lang="en-US"/>
        </a:p>
      </dgm:t>
    </dgm:pt>
    <dgm:pt modelId="{989BA804-962F-479F-B51F-B70FA59E65B5}">
      <dgm:prSet phldrT="[Text]" custT="1"/>
      <dgm:spPr/>
      <dgm:t>
        <a:bodyPr/>
        <a:lstStyle/>
        <a:p>
          <a:r>
            <a:rPr lang="en-US" sz="1400" dirty="0"/>
            <a:t>Determination letters do not disclose the approval dates for WC. The agencies will need to look at the DAR to determine the work comp status</a:t>
          </a:r>
        </a:p>
      </dgm:t>
    </dgm:pt>
    <dgm:pt modelId="{BD43FC89-1DF9-447C-B706-1039FDD202E0}" type="parTrans" cxnId="{66E01320-6E70-4D66-8EF6-D5EA1EE48F04}">
      <dgm:prSet/>
      <dgm:spPr/>
      <dgm:t>
        <a:bodyPr/>
        <a:lstStyle/>
        <a:p>
          <a:endParaRPr lang="en-US"/>
        </a:p>
      </dgm:t>
    </dgm:pt>
    <dgm:pt modelId="{080B0CA9-E93F-4934-A392-A415DEB2795E}" type="sibTrans" cxnId="{66E01320-6E70-4D66-8EF6-D5EA1EE48F04}">
      <dgm:prSet/>
      <dgm:spPr/>
      <dgm:t>
        <a:bodyPr/>
        <a:lstStyle/>
        <a:p>
          <a:endParaRPr lang="en-US"/>
        </a:p>
      </dgm:t>
    </dgm:pt>
    <dgm:pt modelId="{4C020D61-3BE1-4D0F-9963-5E0FD3C1B03B}">
      <dgm:prSet phldrT="[Text]" custT="1"/>
      <dgm:spPr/>
      <dgm:t>
        <a:bodyPr/>
        <a:lstStyle/>
        <a:p>
          <a:r>
            <a:rPr lang="en-US" sz="1400" dirty="0"/>
            <a:t>Determination letters do not provide specific details on work restrictions</a:t>
          </a:r>
        </a:p>
      </dgm:t>
    </dgm:pt>
    <dgm:pt modelId="{3D31C71C-2A8D-4B01-A64F-C143E5C02781}" type="parTrans" cxnId="{AC299D35-9FEA-418F-AC02-283F7E5A6654}">
      <dgm:prSet/>
      <dgm:spPr/>
      <dgm:t>
        <a:bodyPr/>
        <a:lstStyle/>
        <a:p>
          <a:endParaRPr lang="en-US"/>
        </a:p>
      </dgm:t>
    </dgm:pt>
    <dgm:pt modelId="{EE93C772-38FA-4545-B780-BC042A546F20}" type="sibTrans" cxnId="{AC299D35-9FEA-418F-AC02-283F7E5A6654}">
      <dgm:prSet/>
      <dgm:spPr/>
      <dgm:t>
        <a:bodyPr/>
        <a:lstStyle/>
        <a:p>
          <a:endParaRPr lang="en-US"/>
        </a:p>
      </dgm:t>
    </dgm:pt>
    <dgm:pt modelId="{DBC7AAC4-C94B-4A24-9E45-A43F5BC09BF7}">
      <dgm:prSet phldrT="[Text]"/>
      <dgm:spPr/>
      <dgm:t>
        <a:bodyPr/>
        <a:lstStyle/>
        <a:p>
          <a:r>
            <a:rPr lang="en-US" dirty="0"/>
            <a:t>WC Not Approved</a:t>
          </a:r>
        </a:p>
      </dgm:t>
    </dgm:pt>
    <dgm:pt modelId="{ED68D9F1-4765-4CEB-8C05-FAB472DB48A2}" type="parTrans" cxnId="{AFEA2683-3D85-44D0-8F4E-197355A861C3}">
      <dgm:prSet/>
      <dgm:spPr/>
      <dgm:t>
        <a:bodyPr/>
        <a:lstStyle/>
        <a:p>
          <a:endParaRPr lang="en-US"/>
        </a:p>
      </dgm:t>
    </dgm:pt>
    <dgm:pt modelId="{59F08195-9311-4B77-BDB5-B970C8FFC0B3}" type="sibTrans" cxnId="{AFEA2683-3D85-44D0-8F4E-197355A861C3}">
      <dgm:prSet/>
      <dgm:spPr/>
      <dgm:t>
        <a:bodyPr/>
        <a:lstStyle/>
        <a:p>
          <a:endParaRPr lang="en-US"/>
        </a:p>
      </dgm:t>
    </dgm:pt>
    <dgm:pt modelId="{25503DD9-96EE-4FBD-9005-9FBB4E85C24F}">
      <dgm:prSet phldrT="[Text]" custT="1"/>
      <dgm:spPr/>
      <dgm:t>
        <a:bodyPr/>
        <a:lstStyle/>
        <a:p>
          <a:r>
            <a:rPr lang="en-US" sz="1400" dirty="0"/>
            <a:t>If the WC claim is suspended or determined not to meet the WC definition; ReedGroup can review for STD benefits at the request of the employee</a:t>
          </a:r>
        </a:p>
      </dgm:t>
    </dgm:pt>
    <dgm:pt modelId="{EB48F1F1-C43F-4C87-9EF9-ECE48F32A9BA}" type="parTrans" cxnId="{48A5389E-73BB-48E0-A3CB-9410370B7770}">
      <dgm:prSet/>
      <dgm:spPr/>
      <dgm:t>
        <a:bodyPr/>
        <a:lstStyle/>
        <a:p>
          <a:endParaRPr lang="en-US"/>
        </a:p>
      </dgm:t>
    </dgm:pt>
    <dgm:pt modelId="{DCC5267C-6A3A-4974-B938-6916BE8FC30B}" type="sibTrans" cxnId="{48A5389E-73BB-48E0-A3CB-9410370B7770}">
      <dgm:prSet/>
      <dgm:spPr/>
      <dgm:t>
        <a:bodyPr/>
        <a:lstStyle/>
        <a:p>
          <a:endParaRPr lang="en-US"/>
        </a:p>
      </dgm:t>
    </dgm:pt>
    <dgm:pt modelId="{1940C508-E4C1-4569-A95A-C3F8A2FBC22A}">
      <dgm:prSet phldrT="[Text]"/>
      <dgm:spPr/>
      <dgm:t>
        <a:bodyPr/>
        <a:lstStyle/>
        <a:p>
          <a:r>
            <a:rPr lang="en-US" dirty="0"/>
            <a:t>WC Adjustor Determination</a:t>
          </a:r>
        </a:p>
      </dgm:t>
    </dgm:pt>
    <dgm:pt modelId="{E7BC0AAC-2238-4E90-B44D-9FB230DE4FE3}" type="parTrans" cxnId="{2550579B-744A-4EEC-B6AF-B4DA22762F2E}">
      <dgm:prSet/>
      <dgm:spPr/>
      <dgm:t>
        <a:bodyPr/>
        <a:lstStyle/>
        <a:p>
          <a:endParaRPr lang="en-US"/>
        </a:p>
      </dgm:t>
    </dgm:pt>
    <dgm:pt modelId="{385E6A19-61DE-4489-9585-8254078C51C2}" type="sibTrans" cxnId="{2550579B-744A-4EEC-B6AF-B4DA22762F2E}">
      <dgm:prSet/>
      <dgm:spPr/>
      <dgm:t>
        <a:bodyPr/>
        <a:lstStyle/>
        <a:p>
          <a:endParaRPr lang="en-US"/>
        </a:p>
      </dgm:t>
    </dgm:pt>
    <dgm:pt modelId="{2370C4B3-B0A1-41A5-8270-CB7F2D253C98}">
      <dgm:prSet custT="1"/>
      <dgm:spPr/>
      <dgm:t>
        <a:bodyPr/>
        <a:lstStyle/>
        <a:p>
          <a:r>
            <a:rPr lang="en-US" sz="1400" dirty="0"/>
            <a:t>Once the work comp adjuster has replied to ReedGroup and the leave is determined to be a WC claim, ReedGroup then will flag the claim as WC and adjust the dates to match the WC determination.</a:t>
          </a:r>
        </a:p>
      </dgm:t>
    </dgm:pt>
    <dgm:pt modelId="{76852D0A-5673-4975-B2AF-A515E36814CE}" type="parTrans" cxnId="{E2EC3313-9776-4888-9A2B-3C2CF876CC56}">
      <dgm:prSet/>
      <dgm:spPr/>
      <dgm:t>
        <a:bodyPr/>
        <a:lstStyle/>
        <a:p>
          <a:endParaRPr lang="en-US"/>
        </a:p>
      </dgm:t>
    </dgm:pt>
    <dgm:pt modelId="{31843CA8-10F8-4360-8C18-2E1E2B05663D}" type="sibTrans" cxnId="{E2EC3313-9776-4888-9A2B-3C2CF876CC56}">
      <dgm:prSet/>
      <dgm:spPr/>
      <dgm:t>
        <a:bodyPr/>
        <a:lstStyle/>
        <a:p>
          <a:endParaRPr lang="en-US"/>
        </a:p>
      </dgm:t>
    </dgm:pt>
    <dgm:pt modelId="{F1DB2A7A-8402-48E9-93C6-3A2CF662156F}">
      <dgm:prSet custT="1"/>
      <dgm:spPr/>
      <dgm:t>
        <a:bodyPr/>
        <a:lstStyle/>
        <a:p>
          <a:r>
            <a:rPr lang="en-US" sz="1400" dirty="0"/>
            <a:t>ReedGroup will not request additional documentation from the treating provider once WC adjustor has determined the claim is WC</a:t>
          </a:r>
        </a:p>
      </dgm:t>
    </dgm:pt>
    <dgm:pt modelId="{D5768A35-E54E-4755-A04A-285597D13EBF}" type="parTrans" cxnId="{DEBEDE7F-5A70-4E12-84D0-0DD8A740146B}">
      <dgm:prSet/>
      <dgm:spPr/>
      <dgm:t>
        <a:bodyPr/>
        <a:lstStyle/>
        <a:p>
          <a:endParaRPr lang="en-US"/>
        </a:p>
      </dgm:t>
    </dgm:pt>
    <dgm:pt modelId="{37A7FB30-76A8-4204-A1A7-4D20D74D6E93}" type="sibTrans" cxnId="{DEBEDE7F-5A70-4E12-84D0-0DD8A740146B}">
      <dgm:prSet/>
      <dgm:spPr/>
      <dgm:t>
        <a:bodyPr/>
        <a:lstStyle/>
        <a:p>
          <a:endParaRPr lang="en-US"/>
        </a:p>
      </dgm:t>
    </dgm:pt>
    <dgm:pt modelId="{2C18D4D9-4554-42B1-89FA-1C1EECB73AED}">
      <dgm:prSet/>
      <dgm:spPr/>
      <dgm:t>
        <a:bodyPr/>
        <a:lstStyle/>
        <a:p>
          <a:endParaRPr lang="en-US" sz="1900" dirty="0"/>
        </a:p>
      </dgm:t>
    </dgm:pt>
    <dgm:pt modelId="{F9549BBE-047C-4E40-A392-9690A5CD9B8F}" type="parTrans" cxnId="{2FC08532-2ED8-4543-8A56-5F0F78B51BD7}">
      <dgm:prSet/>
      <dgm:spPr/>
      <dgm:t>
        <a:bodyPr/>
        <a:lstStyle/>
        <a:p>
          <a:endParaRPr lang="en-US"/>
        </a:p>
      </dgm:t>
    </dgm:pt>
    <dgm:pt modelId="{0BEF3E96-2116-4808-BC03-BEAF8275F321}" type="sibTrans" cxnId="{2FC08532-2ED8-4543-8A56-5F0F78B51BD7}">
      <dgm:prSet/>
      <dgm:spPr/>
      <dgm:t>
        <a:bodyPr/>
        <a:lstStyle/>
        <a:p>
          <a:endParaRPr lang="en-US"/>
        </a:p>
      </dgm:t>
    </dgm:pt>
    <dgm:pt modelId="{0B449F49-A7E6-42D0-92C2-F02C8E305B8D}" type="pres">
      <dgm:prSet presAssocID="{2A33A23A-0411-40B2-8AB5-88B04B06804F}" presName="linearFlow" presStyleCnt="0">
        <dgm:presLayoutVars>
          <dgm:dir/>
          <dgm:animLvl val="lvl"/>
          <dgm:resizeHandles val="exact"/>
        </dgm:presLayoutVars>
      </dgm:prSet>
      <dgm:spPr/>
    </dgm:pt>
    <dgm:pt modelId="{4E21292A-7517-4EAF-9F0D-3EB8C87DF88D}" type="pres">
      <dgm:prSet presAssocID="{1940C508-E4C1-4569-A95A-C3F8A2FBC22A}" presName="composite" presStyleCnt="0"/>
      <dgm:spPr/>
    </dgm:pt>
    <dgm:pt modelId="{908417C2-D9AC-476C-8D8D-12602AD80D03}" type="pres">
      <dgm:prSet presAssocID="{1940C508-E4C1-4569-A95A-C3F8A2FBC22A}" presName="parentText" presStyleLbl="alignNode1" presStyleIdx="0" presStyleCnt="3">
        <dgm:presLayoutVars>
          <dgm:chMax val="1"/>
          <dgm:bulletEnabled val="1"/>
        </dgm:presLayoutVars>
      </dgm:prSet>
      <dgm:spPr/>
    </dgm:pt>
    <dgm:pt modelId="{E06A1492-584A-4812-BC12-B4BD72E47855}" type="pres">
      <dgm:prSet presAssocID="{1940C508-E4C1-4569-A95A-C3F8A2FBC22A}" presName="descendantText" presStyleLbl="alignAcc1" presStyleIdx="0" presStyleCnt="3">
        <dgm:presLayoutVars>
          <dgm:bulletEnabled val="1"/>
        </dgm:presLayoutVars>
      </dgm:prSet>
      <dgm:spPr/>
    </dgm:pt>
    <dgm:pt modelId="{619EFF26-1BE7-42AC-8A63-91466E517D0B}" type="pres">
      <dgm:prSet presAssocID="{385E6A19-61DE-4489-9585-8254078C51C2}" presName="sp" presStyleCnt="0"/>
      <dgm:spPr/>
    </dgm:pt>
    <dgm:pt modelId="{3D9E9FA0-A5ED-4185-B893-C12BF1633DB3}" type="pres">
      <dgm:prSet presAssocID="{539CB02C-8765-4F01-8B74-E4E55F9D52FD}" presName="composite" presStyleCnt="0"/>
      <dgm:spPr/>
    </dgm:pt>
    <dgm:pt modelId="{AE0F7974-FB3F-471A-8E8B-2E601B933D9F}" type="pres">
      <dgm:prSet presAssocID="{539CB02C-8765-4F01-8B74-E4E55F9D52FD}" presName="parentText" presStyleLbl="alignNode1" presStyleIdx="1" presStyleCnt="3">
        <dgm:presLayoutVars>
          <dgm:chMax val="1"/>
          <dgm:bulletEnabled val="1"/>
        </dgm:presLayoutVars>
      </dgm:prSet>
      <dgm:spPr/>
    </dgm:pt>
    <dgm:pt modelId="{CA7A3E27-DAF6-44B0-B071-264DDF448D57}" type="pres">
      <dgm:prSet presAssocID="{539CB02C-8765-4F01-8B74-E4E55F9D52FD}" presName="descendantText" presStyleLbl="alignAcc1" presStyleIdx="1" presStyleCnt="3">
        <dgm:presLayoutVars>
          <dgm:bulletEnabled val="1"/>
        </dgm:presLayoutVars>
      </dgm:prSet>
      <dgm:spPr/>
    </dgm:pt>
    <dgm:pt modelId="{D709316B-E81C-46A0-A4CC-75AB136923BC}" type="pres">
      <dgm:prSet presAssocID="{D13184E2-0424-42E1-9C3F-10ED99C3A96A}" presName="sp" presStyleCnt="0"/>
      <dgm:spPr/>
    </dgm:pt>
    <dgm:pt modelId="{5337BFAE-8FAE-4901-8180-8D60804C4E52}" type="pres">
      <dgm:prSet presAssocID="{DBC7AAC4-C94B-4A24-9E45-A43F5BC09BF7}" presName="composite" presStyleCnt="0"/>
      <dgm:spPr/>
    </dgm:pt>
    <dgm:pt modelId="{17E7DE11-7539-4268-AEDA-7ABAEAE1816D}" type="pres">
      <dgm:prSet presAssocID="{DBC7AAC4-C94B-4A24-9E45-A43F5BC09BF7}" presName="parentText" presStyleLbl="alignNode1" presStyleIdx="2" presStyleCnt="3">
        <dgm:presLayoutVars>
          <dgm:chMax val="1"/>
          <dgm:bulletEnabled val="1"/>
        </dgm:presLayoutVars>
      </dgm:prSet>
      <dgm:spPr/>
    </dgm:pt>
    <dgm:pt modelId="{4BC6EE83-627C-4F71-B781-AC81EB9ABD29}" type="pres">
      <dgm:prSet presAssocID="{DBC7AAC4-C94B-4A24-9E45-A43F5BC09BF7}" presName="descendantText" presStyleLbl="alignAcc1" presStyleIdx="2" presStyleCnt="3">
        <dgm:presLayoutVars>
          <dgm:bulletEnabled val="1"/>
        </dgm:presLayoutVars>
      </dgm:prSet>
      <dgm:spPr/>
    </dgm:pt>
  </dgm:ptLst>
  <dgm:cxnLst>
    <dgm:cxn modelId="{DEBEDE7F-5A70-4E12-84D0-0DD8A740146B}" srcId="{1940C508-E4C1-4569-A95A-C3F8A2FBC22A}" destId="{F1DB2A7A-8402-48E9-93C6-3A2CF662156F}" srcOrd="1" destOrd="0" parTransId="{D5768A35-E54E-4755-A04A-285597D13EBF}" sibTransId="{37A7FB30-76A8-4204-A1A7-4D20D74D6E93}"/>
    <dgm:cxn modelId="{48A5389E-73BB-48E0-A3CB-9410370B7770}" srcId="{DBC7AAC4-C94B-4A24-9E45-A43F5BC09BF7}" destId="{25503DD9-96EE-4FBD-9005-9FBB4E85C24F}" srcOrd="0" destOrd="0" parTransId="{EB48F1F1-C43F-4C87-9EF9-ECE48F32A9BA}" sibTransId="{DCC5267C-6A3A-4974-B938-6916BE8FC30B}"/>
    <dgm:cxn modelId="{1E4B4C88-AF24-4CA4-BDEB-4ACA9300D69C}" type="presOf" srcId="{F1DB2A7A-8402-48E9-93C6-3A2CF662156F}" destId="{E06A1492-584A-4812-BC12-B4BD72E47855}" srcOrd="0" destOrd="1" presId="urn:microsoft.com/office/officeart/2005/8/layout/chevron2"/>
    <dgm:cxn modelId="{11669721-C990-4C5C-89BF-0DC27AB1E7F6}" type="presOf" srcId="{4C020D61-3BE1-4D0F-9963-5E0FD3C1B03B}" destId="{CA7A3E27-DAF6-44B0-B071-264DDF448D57}" srcOrd="0" destOrd="1" presId="urn:microsoft.com/office/officeart/2005/8/layout/chevron2"/>
    <dgm:cxn modelId="{2E51A247-2591-45BC-AAC9-D1805793B853}" type="presOf" srcId="{DBC7AAC4-C94B-4A24-9E45-A43F5BC09BF7}" destId="{17E7DE11-7539-4268-AEDA-7ABAEAE1816D}" srcOrd="0" destOrd="0" presId="urn:microsoft.com/office/officeart/2005/8/layout/chevron2"/>
    <dgm:cxn modelId="{2FC08532-2ED8-4543-8A56-5F0F78B51BD7}" srcId="{1940C508-E4C1-4569-A95A-C3F8A2FBC22A}" destId="{2C18D4D9-4554-42B1-89FA-1C1EECB73AED}" srcOrd="2" destOrd="0" parTransId="{F9549BBE-047C-4E40-A392-9690A5CD9B8F}" sibTransId="{0BEF3E96-2116-4808-BC03-BEAF8275F321}"/>
    <dgm:cxn modelId="{2550579B-744A-4EEC-B6AF-B4DA22762F2E}" srcId="{2A33A23A-0411-40B2-8AB5-88B04B06804F}" destId="{1940C508-E4C1-4569-A95A-C3F8A2FBC22A}" srcOrd="0" destOrd="0" parTransId="{E7BC0AAC-2238-4E90-B44D-9FB230DE4FE3}" sibTransId="{385E6A19-61DE-4489-9585-8254078C51C2}"/>
    <dgm:cxn modelId="{9C5C8420-C342-48FB-87D7-44D721750390}" srcId="{2A33A23A-0411-40B2-8AB5-88B04B06804F}" destId="{539CB02C-8765-4F01-8B74-E4E55F9D52FD}" srcOrd="1" destOrd="0" parTransId="{EDAED720-3001-4A68-9120-7F4E9E0162DD}" sibTransId="{D13184E2-0424-42E1-9C3F-10ED99C3A96A}"/>
    <dgm:cxn modelId="{41AEAA7F-D49F-450A-B9A3-C52DFBB9E40E}" type="presOf" srcId="{2370C4B3-B0A1-41A5-8270-CB7F2D253C98}" destId="{E06A1492-584A-4812-BC12-B4BD72E47855}" srcOrd="0" destOrd="0" presId="urn:microsoft.com/office/officeart/2005/8/layout/chevron2"/>
    <dgm:cxn modelId="{B47DAA34-C4F0-459F-B397-440E6914D3A2}" type="presOf" srcId="{25503DD9-96EE-4FBD-9005-9FBB4E85C24F}" destId="{4BC6EE83-627C-4F71-B781-AC81EB9ABD29}" srcOrd="0" destOrd="0" presId="urn:microsoft.com/office/officeart/2005/8/layout/chevron2"/>
    <dgm:cxn modelId="{AFEA2683-3D85-44D0-8F4E-197355A861C3}" srcId="{2A33A23A-0411-40B2-8AB5-88B04B06804F}" destId="{DBC7AAC4-C94B-4A24-9E45-A43F5BC09BF7}" srcOrd="2" destOrd="0" parTransId="{ED68D9F1-4765-4CEB-8C05-FAB472DB48A2}" sibTransId="{59F08195-9311-4B77-BDB5-B970C8FFC0B3}"/>
    <dgm:cxn modelId="{672E9CF5-F61E-4408-8518-E61232516D5E}" type="presOf" srcId="{989BA804-962F-479F-B51F-B70FA59E65B5}" destId="{CA7A3E27-DAF6-44B0-B071-264DDF448D57}" srcOrd="0" destOrd="0" presId="urn:microsoft.com/office/officeart/2005/8/layout/chevron2"/>
    <dgm:cxn modelId="{06B676BD-8ED6-4D9B-82F3-580AE539A7B5}" type="presOf" srcId="{539CB02C-8765-4F01-8B74-E4E55F9D52FD}" destId="{AE0F7974-FB3F-471A-8E8B-2E601B933D9F}" srcOrd="0" destOrd="0" presId="urn:microsoft.com/office/officeart/2005/8/layout/chevron2"/>
    <dgm:cxn modelId="{66E01320-6E70-4D66-8EF6-D5EA1EE48F04}" srcId="{539CB02C-8765-4F01-8B74-E4E55F9D52FD}" destId="{989BA804-962F-479F-B51F-B70FA59E65B5}" srcOrd="0" destOrd="0" parTransId="{BD43FC89-1DF9-447C-B706-1039FDD202E0}" sibTransId="{080B0CA9-E93F-4934-A392-A415DEB2795E}"/>
    <dgm:cxn modelId="{AC299D35-9FEA-418F-AC02-283F7E5A6654}" srcId="{539CB02C-8765-4F01-8B74-E4E55F9D52FD}" destId="{4C020D61-3BE1-4D0F-9963-5E0FD3C1B03B}" srcOrd="1" destOrd="0" parTransId="{3D31C71C-2A8D-4B01-A64F-C143E5C02781}" sibTransId="{EE93C772-38FA-4545-B780-BC042A546F20}"/>
    <dgm:cxn modelId="{37A7BE3D-9754-46D8-A1B9-376B32A2DF7D}" type="presOf" srcId="{2C18D4D9-4554-42B1-89FA-1C1EECB73AED}" destId="{E06A1492-584A-4812-BC12-B4BD72E47855}" srcOrd="0" destOrd="2" presId="urn:microsoft.com/office/officeart/2005/8/layout/chevron2"/>
    <dgm:cxn modelId="{37C32C03-1E04-4968-85CA-031B62439D27}" type="presOf" srcId="{2A33A23A-0411-40B2-8AB5-88B04B06804F}" destId="{0B449F49-A7E6-42D0-92C2-F02C8E305B8D}" srcOrd="0" destOrd="0" presId="urn:microsoft.com/office/officeart/2005/8/layout/chevron2"/>
    <dgm:cxn modelId="{BD8557A2-7E54-4C24-9471-192F3CF6F3BD}" type="presOf" srcId="{1940C508-E4C1-4569-A95A-C3F8A2FBC22A}" destId="{908417C2-D9AC-476C-8D8D-12602AD80D03}" srcOrd="0" destOrd="0" presId="urn:microsoft.com/office/officeart/2005/8/layout/chevron2"/>
    <dgm:cxn modelId="{E2EC3313-9776-4888-9A2B-3C2CF876CC56}" srcId="{1940C508-E4C1-4569-A95A-C3F8A2FBC22A}" destId="{2370C4B3-B0A1-41A5-8270-CB7F2D253C98}" srcOrd="0" destOrd="0" parTransId="{76852D0A-5673-4975-B2AF-A515E36814CE}" sibTransId="{31843CA8-10F8-4360-8C18-2E1E2B05663D}"/>
    <dgm:cxn modelId="{2D2E818B-0CCF-4E87-894D-E906F9957861}" type="presParOf" srcId="{0B449F49-A7E6-42D0-92C2-F02C8E305B8D}" destId="{4E21292A-7517-4EAF-9F0D-3EB8C87DF88D}" srcOrd="0" destOrd="0" presId="urn:microsoft.com/office/officeart/2005/8/layout/chevron2"/>
    <dgm:cxn modelId="{18A1CFFB-C8A3-43E1-B17B-4636C0CE83DA}" type="presParOf" srcId="{4E21292A-7517-4EAF-9F0D-3EB8C87DF88D}" destId="{908417C2-D9AC-476C-8D8D-12602AD80D03}" srcOrd="0" destOrd="0" presId="urn:microsoft.com/office/officeart/2005/8/layout/chevron2"/>
    <dgm:cxn modelId="{20E980EB-2EF5-420A-BEC3-79D236692ACB}" type="presParOf" srcId="{4E21292A-7517-4EAF-9F0D-3EB8C87DF88D}" destId="{E06A1492-584A-4812-BC12-B4BD72E47855}" srcOrd="1" destOrd="0" presId="urn:microsoft.com/office/officeart/2005/8/layout/chevron2"/>
    <dgm:cxn modelId="{143FC5F2-A3DD-4D57-91A8-A5EA6776D4C1}" type="presParOf" srcId="{0B449F49-A7E6-42D0-92C2-F02C8E305B8D}" destId="{619EFF26-1BE7-42AC-8A63-91466E517D0B}" srcOrd="1" destOrd="0" presId="urn:microsoft.com/office/officeart/2005/8/layout/chevron2"/>
    <dgm:cxn modelId="{09061813-D9FB-4475-AB4C-D4EBD3AADFBF}" type="presParOf" srcId="{0B449F49-A7E6-42D0-92C2-F02C8E305B8D}" destId="{3D9E9FA0-A5ED-4185-B893-C12BF1633DB3}" srcOrd="2" destOrd="0" presId="urn:microsoft.com/office/officeart/2005/8/layout/chevron2"/>
    <dgm:cxn modelId="{D6747E35-0622-4648-8D0C-1AAB664C01B3}" type="presParOf" srcId="{3D9E9FA0-A5ED-4185-B893-C12BF1633DB3}" destId="{AE0F7974-FB3F-471A-8E8B-2E601B933D9F}" srcOrd="0" destOrd="0" presId="urn:microsoft.com/office/officeart/2005/8/layout/chevron2"/>
    <dgm:cxn modelId="{D77AB6E9-1FE6-47D4-9224-0BF07C8A04FA}" type="presParOf" srcId="{3D9E9FA0-A5ED-4185-B893-C12BF1633DB3}" destId="{CA7A3E27-DAF6-44B0-B071-264DDF448D57}" srcOrd="1" destOrd="0" presId="urn:microsoft.com/office/officeart/2005/8/layout/chevron2"/>
    <dgm:cxn modelId="{41067FC2-24C9-4E75-B7A4-875043248D5B}" type="presParOf" srcId="{0B449F49-A7E6-42D0-92C2-F02C8E305B8D}" destId="{D709316B-E81C-46A0-A4CC-75AB136923BC}" srcOrd="3" destOrd="0" presId="urn:microsoft.com/office/officeart/2005/8/layout/chevron2"/>
    <dgm:cxn modelId="{AA7C4F95-101A-4A36-9F8E-3A5399C450B2}" type="presParOf" srcId="{0B449F49-A7E6-42D0-92C2-F02C8E305B8D}" destId="{5337BFAE-8FAE-4901-8180-8D60804C4E52}" srcOrd="4" destOrd="0" presId="urn:microsoft.com/office/officeart/2005/8/layout/chevron2"/>
    <dgm:cxn modelId="{2ED65515-5736-46BF-9F65-C4BDDDBE081B}" type="presParOf" srcId="{5337BFAE-8FAE-4901-8180-8D60804C4E52}" destId="{17E7DE11-7539-4268-AEDA-7ABAEAE1816D}" srcOrd="0" destOrd="0" presId="urn:microsoft.com/office/officeart/2005/8/layout/chevron2"/>
    <dgm:cxn modelId="{00264420-039E-4378-BB90-4B583E6D2930}" type="presParOf" srcId="{5337BFAE-8FAE-4901-8180-8D60804C4E52}" destId="{4BC6EE83-627C-4F71-B781-AC81EB9ABD29}"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348F08-69D7-4CA1-8055-C1640938A8BD}">
      <dsp:nvSpPr>
        <dsp:cNvPr id="0" name=""/>
        <dsp:cNvSpPr/>
      </dsp:nvSpPr>
      <dsp:spPr>
        <a:xfrm rot="5400000">
          <a:off x="-362714" y="362714"/>
          <a:ext cx="2418096" cy="16926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Intake</a:t>
          </a:r>
        </a:p>
      </dsp:txBody>
      <dsp:txXfrm rot="-5400000">
        <a:off x="1" y="846334"/>
        <a:ext cx="1692667" cy="725429"/>
      </dsp:txXfrm>
    </dsp:sp>
    <dsp:sp modelId="{F6170A27-7F3D-41F8-8783-CE388BA0E993}">
      <dsp:nvSpPr>
        <dsp:cNvPr id="0" name=""/>
        <dsp:cNvSpPr/>
      </dsp:nvSpPr>
      <dsp:spPr>
        <a:xfrm rot="5400000">
          <a:off x="6027226" y="-4334308"/>
          <a:ext cx="1571762" cy="1024088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When a claim is determined to be work related upon the completion of the intake, ReedGroup will send an email to the agency and request the work comp adjuster’s contact information</a:t>
          </a:r>
        </a:p>
      </dsp:txBody>
      <dsp:txXfrm rot="-5400000">
        <a:off x="1692667" y="76978"/>
        <a:ext cx="10164154" cy="1418308"/>
      </dsp:txXfrm>
    </dsp:sp>
    <dsp:sp modelId="{86102570-A568-42F1-9792-3A9003433019}">
      <dsp:nvSpPr>
        <dsp:cNvPr id="0" name=""/>
        <dsp:cNvSpPr/>
      </dsp:nvSpPr>
      <dsp:spPr>
        <a:xfrm rot="5400000">
          <a:off x="-362714" y="2592736"/>
          <a:ext cx="2418096" cy="16926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Claim Management</a:t>
          </a:r>
        </a:p>
      </dsp:txBody>
      <dsp:txXfrm rot="-5400000">
        <a:off x="1" y="3076356"/>
        <a:ext cx="1692667" cy="725429"/>
      </dsp:txXfrm>
    </dsp:sp>
    <dsp:sp modelId="{168065E3-6078-471F-8AAA-32EE3E792EF9}">
      <dsp:nvSpPr>
        <dsp:cNvPr id="0" name=""/>
        <dsp:cNvSpPr/>
      </dsp:nvSpPr>
      <dsp:spPr>
        <a:xfrm rot="5400000">
          <a:off x="6027226" y="-2104537"/>
          <a:ext cx="1571762" cy="1024088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ReedGroup will follow normal STD management until a WC decision has been made  </a:t>
          </a:r>
        </a:p>
        <a:p>
          <a:pPr marL="114300" lvl="1" indent="-114300" algn="l" defTabSz="622300">
            <a:lnSpc>
              <a:spcPct val="90000"/>
            </a:lnSpc>
            <a:spcBef>
              <a:spcPct val="0"/>
            </a:spcBef>
            <a:spcAft>
              <a:spcPct val="15000"/>
            </a:spcAft>
            <a:buChar char="•"/>
          </a:pPr>
          <a:r>
            <a:rPr lang="en-US" sz="1400" kern="1200" dirty="0"/>
            <a:t>Case managers will apply all plan provisions associated with the STD benefit</a:t>
          </a:r>
        </a:p>
      </dsp:txBody>
      <dsp:txXfrm rot="-5400000">
        <a:off x="1692667" y="2306749"/>
        <a:ext cx="10164154" cy="1418308"/>
      </dsp:txXfrm>
    </dsp:sp>
    <dsp:sp modelId="{B64165BC-7CF8-4F35-A8AA-5A415081DA74}">
      <dsp:nvSpPr>
        <dsp:cNvPr id="0" name=""/>
        <dsp:cNvSpPr/>
      </dsp:nvSpPr>
      <dsp:spPr>
        <a:xfrm rot="5400000">
          <a:off x="-362714" y="4822508"/>
          <a:ext cx="2418096" cy="169266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Important Note</a:t>
          </a:r>
        </a:p>
      </dsp:txBody>
      <dsp:txXfrm rot="-5400000">
        <a:off x="1" y="5306128"/>
        <a:ext cx="1692667" cy="725429"/>
      </dsp:txXfrm>
    </dsp:sp>
    <dsp:sp modelId="{7BD6D347-020F-472B-94C7-3ED4CF61D1A9}">
      <dsp:nvSpPr>
        <dsp:cNvPr id="0" name=""/>
        <dsp:cNvSpPr/>
      </dsp:nvSpPr>
      <dsp:spPr>
        <a:xfrm rot="5400000">
          <a:off x="6027226" y="125234"/>
          <a:ext cx="1571762" cy="1024088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If an employee is </a:t>
          </a:r>
          <a:r>
            <a:rPr lang="en-US" sz="1400" b="1" u="sng" kern="1200" dirty="0"/>
            <a:t>NOT ELIGIBLE </a:t>
          </a:r>
          <a:r>
            <a:rPr lang="en-US" sz="1400" kern="1200" dirty="0"/>
            <a:t>for STD benefits because the date of hire is less than 12 months. The system will generate ineligibility letters to all parties during the intake process</a:t>
          </a:r>
        </a:p>
        <a:p>
          <a:pPr marL="114300" lvl="1" indent="-114300" algn="l" defTabSz="622300">
            <a:lnSpc>
              <a:spcPct val="90000"/>
            </a:lnSpc>
            <a:spcBef>
              <a:spcPct val="0"/>
            </a:spcBef>
            <a:spcAft>
              <a:spcPct val="15000"/>
            </a:spcAft>
            <a:buChar char="•"/>
          </a:pPr>
          <a:r>
            <a:rPr lang="en-US" sz="1400" kern="1200" dirty="0"/>
            <a:t>The claim will remain in a closed status until the leave is determined to be a compensable WC claim</a:t>
          </a:r>
        </a:p>
      </dsp:txBody>
      <dsp:txXfrm rot="-5400000">
        <a:off x="1692667" y="4536521"/>
        <a:ext cx="10164154" cy="14183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8417C2-D9AC-476C-8D8D-12602AD80D03}">
      <dsp:nvSpPr>
        <dsp:cNvPr id="0" name=""/>
        <dsp:cNvSpPr/>
      </dsp:nvSpPr>
      <dsp:spPr>
        <a:xfrm rot="5400000">
          <a:off x="-372372" y="376926"/>
          <a:ext cx="2482483" cy="1737738"/>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kern="1200" dirty="0"/>
            <a:t>WC Adjustor Determination</a:t>
          </a:r>
        </a:p>
      </dsp:txBody>
      <dsp:txXfrm rot="-5400000">
        <a:off x="1" y="873422"/>
        <a:ext cx="1737738" cy="744745"/>
      </dsp:txXfrm>
    </dsp:sp>
    <dsp:sp modelId="{E06A1492-584A-4812-BC12-B4BD72E47855}">
      <dsp:nvSpPr>
        <dsp:cNvPr id="0" name=""/>
        <dsp:cNvSpPr/>
      </dsp:nvSpPr>
      <dsp:spPr>
        <a:xfrm rot="5400000">
          <a:off x="6005662" y="-4263369"/>
          <a:ext cx="1613614" cy="1014946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Once the work comp adjuster has replied to ReedGroup and the leave is determined to be a WC claim, ReedGroup then will flag the claim as WC and adjust the dates to match the WC determination.</a:t>
          </a:r>
        </a:p>
        <a:p>
          <a:pPr marL="114300" lvl="1" indent="-114300" algn="l" defTabSz="622300">
            <a:lnSpc>
              <a:spcPct val="90000"/>
            </a:lnSpc>
            <a:spcBef>
              <a:spcPct val="0"/>
            </a:spcBef>
            <a:spcAft>
              <a:spcPct val="15000"/>
            </a:spcAft>
            <a:buChar char="•"/>
          </a:pPr>
          <a:r>
            <a:rPr lang="en-US" sz="1400" kern="1200" dirty="0"/>
            <a:t>ReedGroup will not request additional documentation from the treating provider once WC adjustor has determined the claim is WC</a:t>
          </a:r>
        </a:p>
        <a:p>
          <a:pPr marL="171450" lvl="1" indent="-171450" algn="l" defTabSz="844550">
            <a:lnSpc>
              <a:spcPct val="90000"/>
            </a:lnSpc>
            <a:spcBef>
              <a:spcPct val="0"/>
            </a:spcBef>
            <a:spcAft>
              <a:spcPct val="15000"/>
            </a:spcAft>
            <a:buChar char="•"/>
          </a:pPr>
          <a:endParaRPr lang="en-US" sz="1900" kern="1200" dirty="0"/>
        </a:p>
      </dsp:txBody>
      <dsp:txXfrm rot="-5400000">
        <a:off x="1737739" y="83324"/>
        <a:ext cx="10070691" cy="1456074"/>
      </dsp:txXfrm>
    </dsp:sp>
    <dsp:sp modelId="{AE0F7974-FB3F-471A-8E8B-2E601B933D9F}">
      <dsp:nvSpPr>
        <dsp:cNvPr id="0" name=""/>
        <dsp:cNvSpPr/>
      </dsp:nvSpPr>
      <dsp:spPr>
        <a:xfrm rot="5400000">
          <a:off x="-372372" y="2671608"/>
          <a:ext cx="2482483" cy="1737738"/>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kern="1200" dirty="0"/>
            <a:t>WC</a:t>
          </a:r>
          <a:r>
            <a:rPr lang="en-US" sz="2200" kern="1200" baseline="0" dirty="0"/>
            <a:t> Approved</a:t>
          </a:r>
          <a:endParaRPr lang="en-US" sz="2200" kern="1200" dirty="0"/>
        </a:p>
      </dsp:txBody>
      <dsp:txXfrm rot="-5400000">
        <a:off x="1" y="3168104"/>
        <a:ext cx="1737738" cy="744745"/>
      </dsp:txXfrm>
    </dsp:sp>
    <dsp:sp modelId="{CA7A3E27-DAF6-44B0-B071-264DDF448D57}">
      <dsp:nvSpPr>
        <dsp:cNvPr id="0" name=""/>
        <dsp:cNvSpPr/>
      </dsp:nvSpPr>
      <dsp:spPr>
        <a:xfrm rot="5400000">
          <a:off x="6005662" y="-1968687"/>
          <a:ext cx="1613614" cy="1014946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Determination letters do not disclose the approval dates for WC. The agencies will need to look at the DAR to determine the work comp status</a:t>
          </a:r>
        </a:p>
        <a:p>
          <a:pPr marL="114300" lvl="1" indent="-114300" algn="l" defTabSz="622300">
            <a:lnSpc>
              <a:spcPct val="90000"/>
            </a:lnSpc>
            <a:spcBef>
              <a:spcPct val="0"/>
            </a:spcBef>
            <a:spcAft>
              <a:spcPct val="15000"/>
            </a:spcAft>
            <a:buChar char="•"/>
          </a:pPr>
          <a:r>
            <a:rPr lang="en-US" sz="1400" kern="1200" dirty="0"/>
            <a:t>Determination letters do not provide specific details on work restrictions</a:t>
          </a:r>
        </a:p>
      </dsp:txBody>
      <dsp:txXfrm rot="-5400000">
        <a:off x="1737739" y="2378006"/>
        <a:ext cx="10070691" cy="1456074"/>
      </dsp:txXfrm>
    </dsp:sp>
    <dsp:sp modelId="{17E7DE11-7539-4268-AEDA-7ABAEAE1816D}">
      <dsp:nvSpPr>
        <dsp:cNvPr id="0" name=""/>
        <dsp:cNvSpPr/>
      </dsp:nvSpPr>
      <dsp:spPr>
        <a:xfrm rot="5400000">
          <a:off x="-372372" y="4966289"/>
          <a:ext cx="2482483" cy="1737738"/>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kern="1200" dirty="0"/>
            <a:t>WC Not Approved</a:t>
          </a:r>
        </a:p>
      </dsp:txBody>
      <dsp:txXfrm rot="-5400000">
        <a:off x="1" y="5462785"/>
        <a:ext cx="1737738" cy="744745"/>
      </dsp:txXfrm>
    </dsp:sp>
    <dsp:sp modelId="{4BC6EE83-627C-4F71-B781-AC81EB9ABD29}">
      <dsp:nvSpPr>
        <dsp:cNvPr id="0" name=""/>
        <dsp:cNvSpPr/>
      </dsp:nvSpPr>
      <dsp:spPr>
        <a:xfrm rot="5400000">
          <a:off x="6005662" y="325993"/>
          <a:ext cx="1613614" cy="1014946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If the WC claim is suspended or determined not to meet the WC definition; ReedGroup can review for STD benefits at the request of the employee</a:t>
          </a:r>
        </a:p>
      </dsp:txBody>
      <dsp:txXfrm rot="-5400000">
        <a:off x="1737739" y="4672686"/>
        <a:ext cx="10070691" cy="1456074"/>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Rectangle 1"/>
          <p:cNvSpPr>
            <a:spLocks noGrp="1" noRot="1" noChangeAspect="1"/>
          </p:cNvSpPr>
          <p:nvPr>
            <p:ph type="sldImg" idx="2"/>
          </p:nvPr>
        </p:nvSpPr>
        <p:spPr bwMode="auto">
          <a:xfrm>
            <a:off x="1257300" y="720725"/>
            <a:ext cx="4800600"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rgbClr val="000000"/>
                </a:solidFill>
                <a:round/>
                <a:headEnd/>
                <a:tailEnd/>
              </a14:hiddenLine>
            </a:ext>
          </a:extLst>
        </p:spPr>
      </p:sp>
      <p:sp>
        <p:nvSpPr>
          <p:cNvPr id="2" name="Rectangle 2"/>
          <p:cNvSpPr>
            <a:spLocks noGrp="1"/>
          </p:cNvSpPr>
          <p:nvPr>
            <p:ph type="body" sz="quarter" idx="3"/>
          </p:nvPr>
        </p:nvSpPr>
        <p:spPr bwMode="auto">
          <a:xfrm>
            <a:off x="975360" y="4560570"/>
            <a:ext cx="5364480" cy="4320540"/>
          </a:xfrm>
          <a:prstGeom prst="rect">
            <a:avLst/>
          </a:prstGeom>
          <a:noFill/>
          <a:ln w="12700" cap="rnd" cmpd="sng">
            <a:noFill/>
            <a:prstDash val="solid"/>
            <a:round/>
            <a:headEnd type="none" w="med" len="med"/>
            <a:tailEnd type="none" w="med" len="med"/>
          </a:ln>
          <a:effectLst/>
        </p:spPr>
        <p:txBody>
          <a:bodyPr vert="horz" wrap="square" lIns="96661" tIns="48331" rIns="96661" bIns="48331" numCol="1" anchor="t" anchorCtr="0" compatLnSpc="1">
            <a:prstTxWarp prst="textNoShape">
              <a:avLst/>
            </a:prstTxWarp>
          </a:bodyPr>
          <a:lstStyle/>
          <a:p>
            <a:pPr lvl="0"/>
            <a:r>
              <a:rPr lang="en-US" noProof="0">
                <a:sym typeface="Avenir Roman" charset="0"/>
              </a:rPr>
              <a:t>Click to edit Master text styles</a:t>
            </a:r>
          </a:p>
          <a:p>
            <a:pPr lvl="1"/>
            <a:r>
              <a:rPr lang="en-US" noProof="0">
                <a:sym typeface="Avenir Roman" charset="0"/>
              </a:rPr>
              <a:t>Second level</a:t>
            </a:r>
          </a:p>
          <a:p>
            <a:pPr lvl="2"/>
            <a:r>
              <a:rPr lang="en-US" noProof="0">
                <a:sym typeface="Avenir Roman" charset="0"/>
              </a:rPr>
              <a:t>Third level</a:t>
            </a:r>
          </a:p>
          <a:p>
            <a:pPr lvl="3"/>
            <a:r>
              <a:rPr lang="en-US" noProof="0">
                <a:sym typeface="Avenir Roman" charset="0"/>
              </a:rPr>
              <a:t>Fourth level</a:t>
            </a:r>
          </a:p>
          <a:p>
            <a:pPr lvl="4"/>
            <a:r>
              <a:rPr lang="en-US" noProof="0">
                <a:sym typeface="Avenir Roman" charset="0"/>
              </a:rPr>
              <a:t>Fifth level</a:t>
            </a:r>
          </a:p>
        </p:txBody>
      </p:sp>
    </p:spTree>
    <p:extLst>
      <p:ext uri="{BB962C8B-B14F-4D97-AF65-F5344CB8AC3E}">
        <p14:creationId xmlns:p14="http://schemas.microsoft.com/office/powerpoint/2010/main" val="1782048357"/>
      </p:ext>
    </p:extLst>
  </p:cSld>
  <p:clrMap bg1="lt1" tx1="dk1" bg2="lt2" tx2="dk2" accent1="accent1" accent2="accent2" accent3="accent3" accent4="accent4" accent5="accent5" accent6="accent6" hlink="hlink" folHlink="folHlink"/>
  <p:notesStyle>
    <a:lvl1pPr algn="l" defTabSz="457200" rtl="0" eaLnBrk="0" fontAlgn="base" hangingPunct="0">
      <a:lnSpc>
        <a:spcPct val="125000"/>
      </a:lnSpc>
      <a:spcBef>
        <a:spcPct val="0"/>
      </a:spcBef>
      <a:spcAft>
        <a:spcPct val="0"/>
      </a:spcAft>
      <a:defRPr sz="2400" kern="1200">
        <a:solidFill>
          <a:srgbClr val="000000"/>
        </a:solidFill>
        <a:latin typeface="Avenir Roman" charset="0"/>
        <a:ea typeface="MS PGothic" pitchFamily="34" charset="-128"/>
        <a:cs typeface="Avenir Roman" charset="0"/>
        <a:sym typeface="Avenir Roman" pitchFamily="-65" charset="0"/>
      </a:defRPr>
    </a:lvl1pPr>
    <a:lvl2pPr marL="228600" algn="l" defTabSz="457200" rtl="0" eaLnBrk="0" fontAlgn="base" hangingPunct="0">
      <a:lnSpc>
        <a:spcPct val="125000"/>
      </a:lnSpc>
      <a:spcBef>
        <a:spcPct val="0"/>
      </a:spcBef>
      <a:spcAft>
        <a:spcPct val="0"/>
      </a:spcAft>
      <a:defRPr sz="2400" kern="1200">
        <a:solidFill>
          <a:srgbClr val="000000"/>
        </a:solidFill>
        <a:latin typeface="Avenir Roman" charset="0"/>
        <a:ea typeface="Avenir Roman" charset="0"/>
        <a:cs typeface="Avenir Roman" charset="0"/>
        <a:sym typeface="Avenir Roman" pitchFamily="-65" charset="0"/>
      </a:defRPr>
    </a:lvl2pPr>
    <a:lvl3pPr marL="457200" algn="l" defTabSz="457200" rtl="0" eaLnBrk="0" fontAlgn="base" hangingPunct="0">
      <a:lnSpc>
        <a:spcPct val="125000"/>
      </a:lnSpc>
      <a:spcBef>
        <a:spcPct val="0"/>
      </a:spcBef>
      <a:spcAft>
        <a:spcPct val="0"/>
      </a:spcAft>
      <a:defRPr sz="2400" kern="1200">
        <a:solidFill>
          <a:srgbClr val="000000"/>
        </a:solidFill>
        <a:latin typeface="Avenir Roman" charset="0"/>
        <a:ea typeface="Avenir Roman" charset="0"/>
        <a:cs typeface="Avenir Roman" charset="0"/>
        <a:sym typeface="Avenir Roman" pitchFamily="-65" charset="0"/>
      </a:defRPr>
    </a:lvl3pPr>
    <a:lvl4pPr marL="685800" algn="l" defTabSz="457200" rtl="0" eaLnBrk="0" fontAlgn="base" hangingPunct="0">
      <a:lnSpc>
        <a:spcPct val="125000"/>
      </a:lnSpc>
      <a:spcBef>
        <a:spcPct val="0"/>
      </a:spcBef>
      <a:spcAft>
        <a:spcPct val="0"/>
      </a:spcAft>
      <a:defRPr sz="2400" kern="1200">
        <a:solidFill>
          <a:srgbClr val="000000"/>
        </a:solidFill>
        <a:latin typeface="Avenir Roman" charset="0"/>
        <a:ea typeface="Avenir Roman" charset="0"/>
        <a:cs typeface="Avenir Roman" charset="0"/>
        <a:sym typeface="Avenir Roman" pitchFamily="-65" charset="0"/>
      </a:defRPr>
    </a:lvl4pPr>
    <a:lvl5pPr marL="914400" algn="l" defTabSz="457200" rtl="0" eaLnBrk="0" fontAlgn="base" hangingPunct="0">
      <a:lnSpc>
        <a:spcPct val="125000"/>
      </a:lnSpc>
      <a:spcBef>
        <a:spcPct val="0"/>
      </a:spcBef>
      <a:spcAft>
        <a:spcPct val="0"/>
      </a:spcAft>
      <a:defRPr sz="2400" kern="1200">
        <a:solidFill>
          <a:srgbClr val="000000"/>
        </a:solidFill>
        <a:latin typeface="Avenir Roman" charset="0"/>
        <a:ea typeface="Avenir Roman" charset="0"/>
        <a:cs typeface="Avenir Roman" charset="0"/>
        <a:sym typeface="Avenir Roman" pitchFamily="-65"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25600" y="1596249"/>
            <a:ext cx="9753600" cy="3395698"/>
          </a:xfrm>
        </p:spPr>
        <p:txBody>
          <a:bodyPr anchor="b"/>
          <a:lstStyle>
            <a:lvl1pPr algn="ctr">
              <a:defRPr sz="6400"/>
            </a:lvl1pPr>
          </a:lstStyle>
          <a:p>
            <a:r>
              <a:rPr lang="en-US"/>
              <a:t>Click to edit Master title style</a:t>
            </a:r>
          </a:p>
        </p:txBody>
      </p:sp>
      <p:sp>
        <p:nvSpPr>
          <p:cNvPr id="3" name="Subtitle 2"/>
          <p:cNvSpPr>
            <a:spLocks noGrp="1"/>
          </p:cNvSpPr>
          <p:nvPr>
            <p:ph type="subTitle" idx="1"/>
          </p:nvPr>
        </p:nvSpPr>
        <p:spPr>
          <a:xfrm>
            <a:off x="1625600" y="5122898"/>
            <a:ext cx="9753600" cy="2354862"/>
          </a:xfrm>
        </p:spPr>
        <p:txBody>
          <a:bodyPr/>
          <a:lstStyle>
            <a:lvl1pPr marL="0" indent="0" algn="ctr">
              <a:buNone/>
              <a:defRPr sz="2560"/>
            </a:lvl1pPr>
            <a:lvl2pPr marL="487695" indent="0" algn="ctr">
              <a:buNone/>
              <a:defRPr sz="2133"/>
            </a:lvl2pPr>
            <a:lvl3pPr marL="975390" indent="0" algn="ctr">
              <a:buNone/>
              <a:defRPr sz="1920"/>
            </a:lvl3pPr>
            <a:lvl4pPr marL="1463086" indent="0" algn="ctr">
              <a:buNone/>
              <a:defRPr sz="1707"/>
            </a:lvl4pPr>
            <a:lvl5pPr marL="1950781" indent="0" algn="ctr">
              <a:buNone/>
              <a:defRPr sz="1707"/>
            </a:lvl5pPr>
            <a:lvl6pPr marL="2438476" indent="0" algn="ctr">
              <a:buNone/>
              <a:defRPr sz="1707"/>
            </a:lvl6pPr>
            <a:lvl7pPr marL="2926171" indent="0" algn="ctr">
              <a:buNone/>
              <a:defRPr sz="1707"/>
            </a:lvl7pPr>
            <a:lvl8pPr marL="3413867" indent="0" algn="ctr">
              <a:buNone/>
              <a:defRPr sz="1707"/>
            </a:lvl8pPr>
            <a:lvl9pPr marL="3901562" indent="0" algn="ctr">
              <a:buNone/>
              <a:defRPr sz="1707"/>
            </a:lvl9pPr>
          </a:lstStyle>
          <a:p>
            <a:r>
              <a:rPr lang="en-US"/>
              <a:t>Click to edit Master subtitle style</a:t>
            </a:r>
          </a:p>
        </p:txBody>
      </p:sp>
      <p:sp>
        <p:nvSpPr>
          <p:cNvPr id="4" name="Date Placeholder 3"/>
          <p:cNvSpPr>
            <a:spLocks noGrp="1"/>
          </p:cNvSpPr>
          <p:nvPr>
            <p:ph type="dt" sz="half" idx="10"/>
          </p:nvPr>
        </p:nvSpPr>
        <p:spPr/>
        <p:txBody>
          <a:bodyPr/>
          <a:lstStyle/>
          <a:p>
            <a:fld id="{B68F931C-08E1-4F5B-9CBE-DDA692C4CE56}" type="datetimeFigureOut">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82EFB9-10C8-45AD-BB61-38447147841C}" type="slidenum">
              <a:rPr lang="en-US" smtClean="0"/>
              <a:t>‹#›</a:t>
            </a:fld>
            <a:endParaRPr lang="en-US"/>
          </a:p>
        </p:txBody>
      </p:sp>
      <p:sp>
        <p:nvSpPr>
          <p:cNvPr id="7" name="Rectangle 6"/>
          <p:cNvSpPr/>
          <p:nvPr userDrawn="1"/>
        </p:nvSpPr>
        <p:spPr bwMode="auto">
          <a:xfrm>
            <a:off x="-50800" y="8839200"/>
            <a:ext cx="13076238" cy="1143000"/>
          </a:xfrm>
          <a:prstGeom prst="rect">
            <a:avLst/>
          </a:prstGeom>
          <a:solidFill>
            <a:srgbClr val="0C4772"/>
          </a:solidFill>
          <a:ln>
            <a:no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lIns="50800" tIns="50800" rIns="50800" bIns="50800" anchor="ctr"/>
          <a:lstStyle/>
          <a:p>
            <a:pPr marL="228600" algn="ctr" eaLnBrk="1">
              <a:defRPr/>
            </a:pPr>
            <a:endParaRPr lang="en-US">
              <a:solidFill>
                <a:srgbClr val="000000"/>
              </a:solidFill>
              <a:latin typeface="Helvetica Light" pitchFamily="-107" charset="0"/>
              <a:ea typeface="Helvetica Light" pitchFamily="-107" charset="0"/>
              <a:cs typeface="Helvetica Light" pitchFamily="-107" charset="0"/>
              <a:sym typeface="Helvetica Light" pitchFamily="-107" charset="0"/>
            </a:endParaRPr>
          </a:p>
        </p:txBody>
      </p:sp>
      <p:pic>
        <p:nvPicPr>
          <p:cNvPr id="8"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4775" y="8920163"/>
            <a:ext cx="2786063" cy="80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1"/>
          <p:cNvSpPr>
            <a:spLocks noChangeArrowheads="1"/>
          </p:cNvSpPr>
          <p:nvPr userDrawn="1"/>
        </p:nvSpPr>
        <p:spPr bwMode="auto">
          <a:xfrm>
            <a:off x="5207000" y="9217025"/>
            <a:ext cx="6961188" cy="307975"/>
          </a:xfrm>
          <a:prstGeom prst="rect">
            <a:avLst/>
          </a:prstGeom>
          <a:noFill/>
          <a:ln>
            <a:noFill/>
          </a:ln>
          <a:extLst/>
        </p:spPr>
        <p:txBody>
          <a:bodyPr wrap="none">
            <a:spAutoFit/>
          </a:bodyPr>
          <a:lstStyle>
            <a:lvl1pPr>
              <a:defRPr sz="3600">
                <a:solidFill>
                  <a:srgbClr val="000000"/>
                </a:solidFill>
                <a:latin typeface="Helvetica Light" pitchFamily="-65" charset="0"/>
                <a:ea typeface="ＭＳ Ｐゴシック" pitchFamily="34" charset="-128"/>
                <a:sym typeface="Helvetica Light" pitchFamily="-65" charset="0"/>
              </a:defRPr>
            </a:lvl1pPr>
            <a:lvl2pPr marL="37931725" indent="-37474525">
              <a:defRPr sz="3600">
                <a:solidFill>
                  <a:srgbClr val="000000"/>
                </a:solidFill>
                <a:latin typeface="Helvetica Light" pitchFamily="-65" charset="0"/>
                <a:ea typeface="ＭＳ Ｐゴシック" pitchFamily="34" charset="-128"/>
                <a:sym typeface="Helvetica Light" pitchFamily="-65" charset="0"/>
              </a:defRPr>
            </a:lvl2pPr>
            <a:lvl3pPr>
              <a:defRPr sz="3600">
                <a:solidFill>
                  <a:srgbClr val="000000"/>
                </a:solidFill>
                <a:latin typeface="Helvetica Light" pitchFamily="-65" charset="0"/>
                <a:ea typeface="ＭＳ Ｐゴシック" pitchFamily="34" charset="-128"/>
                <a:sym typeface="Helvetica Light" pitchFamily="-65" charset="0"/>
              </a:defRPr>
            </a:lvl3pPr>
            <a:lvl4pPr>
              <a:defRPr sz="3600">
                <a:solidFill>
                  <a:srgbClr val="000000"/>
                </a:solidFill>
                <a:latin typeface="Helvetica Light" pitchFamily="-65" charset="0"/>
                <a:ea typeface="ＭＳ Ｐゴシック" pitchFamily="34" charset="-128"/>
                <a:sym typeface="Helvetica Light" pitchFamily="-65" charset="0"/>
              </a:defRPr>
            </a:lvl4pPr>
            <a:lvl5pPr>
              <a:defRPr sz="3600">
                <a:solidFill>
                  <a:srgbClr val="000000"/>
                </a:solidFill>
                <a:latin typeface="Helvetica Light" pitchFamily="-65" charset="0"/>
                <a:ea typeface="ＭＳ Ｐゴシック" pitchFamily="34" charset="-128"/>
                <a:sym typeface="Helvetica Light" pitchFamily="-65" charset="0"/>
              </a:defRPr>
            </a:lvl5pPr>
            <a:lvl6pPr marL="457200" eaLnBrk="0" fontAlgn="base" hangingPunct="0">
              <a:spcBef>
                <a:spcPct val="0"/>
              </a:spcBef>
              <a:spcAft>
                <a:spcPct val="0"/>
              </a:spcAft>
              <a:defRPr sz="3600">
                <a:solidFill>
                  <a:srgbClr val="000000"/>
                </a:solidFill>
                <a:latin typeface="Helvetica Light" pitchFamily="-65" charset="0"/>
                <a:ea typeface="ＭＳ Ｐゴシック" pitchFamily="34" charset="-128"/>
                <a:sym typeface="Helvetica Light" pitchFamily="-65" charset="0"/>
              </a:defRPr>
            </a:lvl6pPr>
            <a:lvl7pPr marL="914400" eaLnBrk="0" fontAlgn="base" hangingPunct="0">
              <a:spcBef>
                <a:spcPct val="0"/>
              </a:spcBef>
              <a:spcAft>
                <a:spcPct val="0"/>
              </a:spcAft>
              <a:defRPr sz="3600">
                <a:solidFill>
                  <a:srgbClr val="000000"/>
                </a:solidFill>
                <a:latin typeface="Helvetica Light" pitchFamily="-65" charset="0"/>
                <a:ea typeface="ＭＳ Ｐゴシック" pitchFamily="34" charset="-128"/>
                <a:sym typeface="Helvetica Light" pitchFamily="-65" charset="0"/>
              </a:defRPr>
            </a:lvl7pPr>
            <a:lvl8pPr marL="1371600" eaLnBrk="0" fontAlgn="base" hangingPunct="0">
              <a:spcBef>
                <a:spcPct val="0"/>
              </a:spcBef>
              <a:spcAft>
                <a:spcPct val="0"/>
              </a:spcAft>
              <a:defRPr sz="3600">
                <a:solidFill>
                  <a:srgbClr val="000000"/>
                </a:solidFill>
                <a:latin typeface="Helvetica Light" pitchFamily="-65" charset="0"/>
                <a:ea typeface="ＭＳ Ｐゴシック" pitchFamily="34" charset="-128"/>
                <a:sym typeface="Helvetica Light" pitchFamily="-65" charset="0"/>
              </a:defRPr>
            </a:lvl8pPr>
            <a:lvl9pPr marL="1828800" eaLnBrk="0" fontAlgn="base" hangingPunct="0">
              <a:spcBef>
                <a:spcPct val="0"/>
              </a:spcBef>
              <a:spcAft>
                <a:spcPct val="0"/>
              </a:spcAft>
              <a:defRPr sz="3600">
                <a:solidFill>
                  <a:srgbClr val="000000"/>
                </a:solidFill>
                <a:latin typeface="Helvetica Light" pitchFamily="-65" charset="0"/>
                <a:ea typeface="ＭＳ Ｐゴシック" pitchFamily="34" charset="-128"/>
                <a:sym typeface="Helvetica Light" pitchFamily="-65" charset="0"/>
              </a:defRPr>
            </a:lvl9pPr>
          </a:lstStyle>
          <a:p>
            <a:pPr algn="r" eaLnBrk="1">
              <a:defRPr/>
            </a:pPr>
            <a:r>
              <a:rPr lang="en-US" altLang="en-US" sz="1400" dirty="0">
                <a:solidFill>
                  <a:schemeClr val="bg1"/>
                </a:solidFill>
                <a:latin typeface="Calibri" pitchFamily="34" charset="0"/>
                <a:sym typeface="Calibri" pitchFamily="34" charset="0"/>
              </a:rPr>
              <a:t>©2014 Reed Group. Confidential and proprietary information. Do not duplicate or distribute.</a:t>
            </a:r>
            <a:endParaRPr lang="en-US" altLang="en-US" sz="1400" dirty="0">
              <a:solidFill>
                <a:schemeClr val="bg1"/>
              </a:solidFill>
            </a:endParaRPr>
          </a:p>
        </p:txBody>
      </p:sp>
      <p:sp>
        <p:nvSpPr>
          <p:cNvPr id="10" name="TextBox 3"/>
          <p:cNvSpPr txBox="1">
            <a:spLocks noChangeArrowheads="1"/>
          </p:cNvSpPr>
          <p:nvPr userDrawn="1"/>
        </p:nvSpPr>
        <p:spPr bwMode="auto">
          <a:xfrm>
            <a:off x="12168188" y="9217025"/>
            <a:ext cx="635000" cy="307975"/>
          </a:xfrm>
          <a:prstGeom prst="rect">
            <a:avLst/>
          </a:prstGeom>
          <a:noFill/>
          <a:ln w="9525">
            <a:noFill/>
            <a:miter lim="800000"/>
            <a:headEnd/>
            <a:tailEnd/>
          </a:ln>
        </p:spPr>
        <p:txBody>
          <a:bodyPr>
            <a:spAutoFit/>
          </a:bodyPr>
          <a:lstStyle>
            <a:lvl1pPr>
              <a:defRPr sz="3600">
                <a:solidFill>
                  <a:srgbClr val="000000"/>
                </a:solidFill>
                <a:latin typeface="Helvetica Light" pitchFamily="-65" charset="0"/>
                <a:ea typeface="ＭＳ Ｐゴシック" pitchFamily="34" charset="-128"/>
                <a:sym typeface="Helvetica Light" pitchFamily="-65" charset="0"/>
              </a:defRPr>
            </a:lvl1pPr>
            <a:lvl2pPr marL="37931725" indent="-37474525">
              <a:defRPr sz="3600">
                <a:solidFill>
                  <a:srgbClr val="000000"/>
                </a:solidFill>
                <a:latin typeface="Helvetica Light" pitchFamily="-65" charset="0"/>
                <a:ea typeface="ＭＳ Ｐゴシック" pitchFamily="34" charset="-128"/>
                <a:sym typeface="Helvetica Light" pitchFamily="-65" charset="0"/>
              </a:defRPr>
            </a:lvl2pPr>
            <a:lvl3pPr>
              <a:defRPr sz="3600">
                <a:solidFill>
                  <a:srgbClr val="000000"/>
                </a:solidFill>
                <a:latin typeface="Helvetica Light" pitchFamily="-65" charset="0"/>
                <a:ea typeface="ＭＳ Ｐゴシック" pitchFamily="34" charset="-128"/>
                <a:sym typeface="Helvetica Light" pitchFamily="-65" charset="0"/>
              </a:defRPr>
            </a:lvl3pPr>
            <a:lvl4pPr>
              <a:defRPr sz="3600">
                <a:solidFill>
                  <a:srgbClr val="000000"/>
                </a:solidFill>
                <a:latin typeface="Helvetica Light" pitchFamily="-65" charset="0"/>
                <a:ea typeface="ＭＳ Ｐゴシック" pitchFamily="34" charset="-128"/>
                <a:sym typeface="Helvetica Light" pitchFamily="-65" charset="0"/>
              </a:defRPr>
            </a:lvl4pPr>
            <a:lvl5pPr>
              <a:defRPr sz="3600">
                <a:solidFill>
                  <a:srgbClr val="000000"/>
                </a:solidFill>
                <a:latin typeface="Helvetica Light" pitchFamily="-65" charset="0"/>
                <a:ea typeface="ＭＳ Ｐゴシック" pitchFamily="34" charset="-128"/>
                <a:sym typeface="Helvetica Light" pitchFamily="-65" charset="0"/>
              </a:defRPr>
            </a:lvl5pPr>
            <a:lvl6pPr marL="457200" eaLnBrk="0" fontAlgn="base" hangingPunct="0">
              <a:spcBef>
                <a:spcPct val="0"/>
              </a:spcBef>
              <a:spcAft>
                <a:spcPct val="0"/>
              </a:spcAft>
              <a:defRPr sz="3600">
                <a:solidFill>
                  <a:srgbClr val="000000"/>
                </a:solidFill>
                <a:latin typeface="Helvetica Light" pitchFamily="-65" charset="0"/>
                <a:ea typeface="ＭＳ Ｐゴシック" pitchFamily="34" charset="-128"/>
                <a:sym typeface="Helvetica Light" pitchFamily="-65" charset="0"/>
              </a:defRPr>
            </a:lvl6pPr>
            <a:lvl7pPr marL="914400" eaLnBrk="0" fontAlgn="base" hangingPunct="0">
              <a:spcBef>
                <a:spcPct val="0"/>
              </a:spcBef>
              <a:spcAft>
                <a:spcPct val="0"/>
              </a:spcAft>
              <a:defRPr sz="3600">
                <a:solidFill>
                  <a:srgbClr val="000000"/>
                </a:solidFill>
                <a:latin typeface="Helvetica Light" pitchFamily="-65" charset="0"/>
                <a:ea typeface="ＭＳ Ｐゴシック" pitchFamily="34" charset="-128"/>
                <a:sym typeface="Helvetica Light" pitchFamily="-65" charset="0"/>
              </a:defRPr>
            </a:lvl7pPr>
            <a:lvl8pPr marL="1371600" eaLnBrk="0" fontAlgn="base" hangingPunct="0">
              <a:spcBef>
                <a:spcPct val="0"/>
              </a:spcBef>
              <a:spcAft>
                <a:spcPct val="0"/>
              </a:spcAft>
              <a:defRPr sz="3600">
                <a:solidFill>
                  <a:srgbClr val="000000"/>
                </a:solidFill>
                <a:latin typeface="Helvetica Light" pitchFamily="-65" charset="0"/>
                <a:ea typeface="ＭＳ Ｐゴシック" pitchFamily="34" charset="-128"/>
                <a:sym typeface="Helvetica Light" pitchFamily="-65" charset="0"/>
              </a:defRPr>
            </a:lvl8pPr>
            <a:lvl9pPr marL="1828800" eaLnBrk="0" fontAlgn="base" hangingPunct="0">
              <a:spcBef>
                <a:spcPct val="0"/>
              </a:spcBef>
              <a:spcAft>
                <a:spcPct val="0"/>
              </a:spcAft>
              <a:defRPr sz="3600">
                <a:solidFill>
                  <a:srgbClr val="000000"/>
                </a:solidFill>
                <a:latin typeface="Helvetica Light" pitchFamily="-65" charset="0"/>
                <a:ea typeface="ＭＳ Ｐゴシック" pitchFamily="34" charset="-128"/>
                <a:sym typeface="Helvetica Light" pitchFamily="-65" charset="0"/>
              </a:defRPr>
            </a:lvl9pPr>
          </a:lstStyle>
          <a:p>
            <a:pPr algn="r" eaLnBrk="1">
              <a:defRPr/>
            </a:pPr>
            <a:fld id="{24F7B7F4-F3D5-4321-B1EE-0E11F0C9F837}" type="slidenum">
              <a:rPr lang="en-US" altLang="en-US" sz="1400" smtClean="0">
                <a:solidFill>
                  <a:schemeClr val="bg1"/>
                </a:solidFill>
                <a:latin typeface="Calibri" pitchFamily="34" charset="0"/>
              </a:rPr>
              <a:pPr algn="r" eaLnBrk="1">
                <a:defRPr/>
              </a:pPr>
              <a:t>‹#›</a:t>
            </a:fld>
            <a:endParaRPr lang="en-US" altLang="en-US" sz="1400">
              <a:solidFill>
                <a:schemeClr val="bg1"/>
              </a:solidFill>
              <a:latin typeface="Calibri" pitchFamily="34" charset="0"/>
            </a:endParaRPr>
          </a:p>
        </p:txBody>
      </p:sp>
      <p:pic>
        <p:nvPicPr>
          <p:cNvPr id="11" name="Picture 1"/>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6200" y="1492250"/>
            <a:ext cx="13131800" cy="875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pic>
      <p:sp>
        <p:nvSpPr>
          <p:cNvPr id="12" name="AutoShape 2"/>
          <p:cNvSpPr>
            <a:spLocks/>
          </p:cNvSpPr>
          <p:nvPr userDrawn="1"/>
        </p:nvSpPr>
        <p:spPr bwMode="auto">
          <a:xfrm>
            <a:off x="-76200" y="3657600"/>
            <a:ext cx="13131800" cy="26670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599" y="0"/>
                </a:lnTo>
                <a:lnTo>
                  <a:pt x="21599" y="21600"/>
                </a:lnTo>
                <a:lnTo>
                  <a:pt x="0" y="21600"/>
                </a:lnTo>
                <a:lnTo>
                  <a:pt x="0" y="0"/>
                </a:lnTo>
                <a:close/>
              </a:path>
            </a:pathLst>
          </a:custGeom>
          <a:solidFill>
            <a:schemeClr val="bg1">
              <a:alpha val="60783"/>
            </a:schemeClr>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nchor="ctr"/>
          <a:lstStyle/>
          <a:p>
            <a:endParaRPr lang="en-US"/>
          </a:p>
        </p:txBody>
      </p:sp>
      <p:pic>
        <p:nvPicPr>
          <p:cNvPr id="13" name="Picture 4" descr="pasted-image.pdf"/>
          <p:cNvPicPr>
            <a:picLocks noChangeAspect="1"/>
          </p:cNvPicPr>
          <p:nvPr userDrawn="1"/>
        </p:nvPicPr>
        <p:blipFill rotWithShape="1">
          <a:blip r:embed="rId4">
            <a:extLst>
              <a:ext uri="{28A0092B-C50C-407E-A947-70E740481C1C}">
                <a14:useLocalDpi xmlns:a14="http://schemas.microsoft.com/office/drawing/2010/main" val="0"/>
              </a:ext>
            </a:extLst>
          </a:blip>
          <a:srcRect r="32841"/>
          <a:stretch/>
        </p:blipFill>
        <p:spPr bwMode="auto">
          <a:xfrm>
            <a:off x="-76200" y="-3216275"/>
            <a:ext cx="13131800" cy="692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pic>
      <p:pic>
        <p:nvPicPr>
          <p:cNvPr id="14" name="Picture 5" descr="pasted-image.pdf"/>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086600" y="392113"/>
            <a:ext cx="5383213" cy="155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pic>
      <p:sp>
        <p:nvSpPr>
          <p:cNvPr id="15" name="Line 6"/>
          <p:cNvSpPr>
            <a:spLocks noChangeShapeType="1"/>
          </p:cNvSpPr>
          <p:nvPr userDrawn="1"/>
        </p:nvSpPr>
        <p:spPr bwMode="auto">
          <a:xfrm>
            <a:off x="2082800" y="5105400"/>
            <a:ext cx="8839200" cy="0"/>
          </a:xfrm>
          <a:prstGeom prst="line">
            <a:avLst/>
          </a:prstGeom>
          <a:noFill/>
          <a:ln w="12700">
            <a:solidFill>
              <a:schemeClr val="bg1">
                <a:alpha val="50195"/>
              </a:schemeClr>
            </a:solidFill>
            <a:round/>
            <a:headEnd/>
            <a:tailEnd/>
          </a:ln>
          <a:extLst/>
        </p:spPr>
        <p:txBody>
          <a:bodyPr lIns="0" tIns="0" rIns="0" bIns="0" anchor="ctr"/>
          <a:lstStyle/>
          <a:p>
            <a:pPr algn="ctr" eaLnBrk="1">
              <a:defRPr/>
            </a:pPr>
            <a:endParaRPr lang="en-US">
              <a:ln>
                <a:solidFill>
                  <a:srgbClr val="2C3363"/>
                </a:solidFill>
              </a:ln>
              <a:latin typeface="Helvetica Light" charset="0"/>
              <a:ea typeface="ＭＳ Ｐゴシック" charset="0"/>
              <a:cs typeface="Helvetica Light" charset="0"/>
              <a:sym typeface="Helvetica Light" charset="0"/>
            </a:endParaRPr>
          </a:p>
        </p:txBody>
      </p:sp>
    </p:spTree>
    <p:extLst>
      <p:ext uri="{BB962C8B-B14F-4D97-AF65-F5344CB8AC3E}">
        <p14:creationId xmlns:p14="http://schemas.microsoft.com/office/powerpoint/2010/main" val="433350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8F931C-08E1-4F5B-9CBE-DDA692C4CE56}" type="datetimeFigureOut">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82EFB9-10C8-45AD-BB61-38447147841C}" type="slidenum">
              <a:rPr lang="en-US" smtClean="0"/>
              <a:t>‹#›</a:t>
            </a:fld>
            <a:endParaRPr lang="en-US"/>
          </a:p>
        </p:txBody>
      </p:sp>
    </p:spTree>
    <p:extLst>
      <p:ext uri="{BB962C8B-B14F-4D97-AF65-F5344CB8AC3E}">
        <p14:creationId xmlns:p14="http://schemas.microsoft.com/office/powerpoint/2010/main" val="1049935145"/>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06560" y="519289"/>
            <a:ext cx="2804160" cy="82657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4080" y="519289"/>
            <a:ext cx="8249920" cy="82657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8F931C-08E1-4F5B-9CBE-DDA692C4CE56}" type="datetimeFigureOut">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82EFB9-10C8-45AD-BB61-38447147841C}" type="slidenum">
              <a:rPr lang="en-US" smtClean="0"/>
              <a:t>‹#›</a:t>
            </a:fld>
            <a:endParaRPr lang="en-US"/>
          </a:p>
        </p:txBody>
      </p:sp>
    </p:spTree>
    <p:extLst>
      <p:ext uri="{BB962C8B-B14F-4D97-AF65-F5344CB8AC3E}">
        <p14:creationId xmlns:p14="http://schemas.microsoft.com/office/powerpoint/2010/main" val="2279916442"/>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and Content">
    <p:spTree>
      <p:nvGrpSpPr>
        <p:cNvPr id="1" name=""/>
        <p:cNvGrpSpPr/>
        <p:nvPr/>
      </p:nvGrpSpPr>
      <p:grpSpPr>
        <a:xfrm>
          <a:off x="0" y="0"/>
          <a:ext cx="0" cy="0"/>
          <a:chOff x="0" y="0"/>
          <a:chExt cx="0" cy="0"/>
        </a:xfrm>
      </p:grpSpPr>
      <p:sp>
        <p:nvSpPr>
          <p:cNvPr id="5" name="Rectangle 4"/>
          <p:cNvSpPr/>
          <p:nvPr userDrawn="1"/>
        </p:nvSpPr>
        <p:spPr bwMode="auto">
          <a:xfrm>
            <a:off x="-50800" y="8839200"/>
            <a:ext cx="13076238" cy="1143000"/>
          </a:xfrm>
          <a:prstGeom prst="rect">
            <a:avLst/>
          </a:prstGeom>
          <a:solidFill>
            <a:srgbClr val="0C4772"/>
          </a:solidFill>
          <a:ln>
            <a:no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lIns="50800" tIns="50800" rIns="50800" bIns="50800" anchor="ctr"/>
          <a:lstStyle/>
          <a:p>
            <a:pPr marL="228600" algn="ctr" eaLnBrk="1">
              <a:defRPr/>
            </a:pPr>
            <a:endParaRPr lang="en-US">
              <a:solidFill>
                <a:srgbClr val="000000"/>
              </a:solidFill>
              <a:latin typeface="Helvetica Light" pitchFamily="-107" charset="0"/>
              <a:ea typeface="Helvetica Light" pitchFamily="-107" charset="0"/>
              <a:cs typeface="Helvetica Light" pitchFamily="-107" charset="0"/>
              <a:sym typeface="Helvetica Light" pitchFamily="-107" charset="0"/>
            </a:endParaRPr>
          </a:p>
        </p:txBody>
      </p:sp>
      <p:pic>
        <p:nvPicPr>
          <p:cNvPr id="7" name="Picture 4"/>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4775" y="8920163"/>
            <a:ext cx="2786063" cy="80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1"/>
          <p:cNvSpPr>
            <a:spLocks noChangeArrowheads="1"/>
          </p:cNvSpPr>
          <p:nvPr userDrawn="1"/>
        </p:nvSpPr>
        <p:spPr bwMode="auto">
          <a:xfrm>
            <a:off x="5207000" y="9217025"/>
            <a:ext cx="6961188" cy="307975"/>
          </a:xfrm>
          <a:prstGeom prst="rect">
            <a:avLst/>
          </a:prstGeom>
          <a:noFill/>
          <a:ln>
            <a:noFill/>
          </a:ln>
          <a:extLst/>
        </p:spPr>
        <p:txBody>
          <a:bodyPr wrap="none">
            <a:spAutoFit/>
          </a:bodyPr>
          <a:lstStyle>
            <a:lvl1pPr>
              <a:defRPr sz="3600">
                <a:solidFill>
                  <a:srgbClr val="000000"/>
                </a:solidFill>
                <a:latin typeface="Helvetica Light" pitchFamily="-65" charset="0"/>
                <a:ea typeface="ＭＳ Ｐゴシック" pitchFamily="34" charset="-128"/>
                <a:sym typeface="Helvetica Light" pitchFamily="-65" charset="0"/>
              </a:defRPr>
            </a:lvl1pPr>
            <a:lvl2pPr marL="37931725" indent="-37474525">
              <a:defRPr sz="3600">
                <a:solidFill>
                  <a:srgbClr val="000000"/>
                </a:solidFill>
                <a:latin typeface="Helvetica Light" pitchFamily="-65" charset="0"/>
                <a:ea typeface="ＭＳ Ｐゴシック" pitchFamily="34" charset="-128"/>
                <a:sym typeface="Helvetica Light" pitchFamily="-65" charset="0"/>
              </a:defRPr>
            </a:lvl2pPr>
            <a:lvl3pPr>
              <a:defRPr sz="3600">
                <a:solidFill>
                  <a:srgbClr val="000000"/>
                </a:solidFill>
                <a:latin typeface="Helvetica Light" pitchFamily="-65" charset="0"/>
                <a:ea typeface="ＭＳ Ｐゴシック" pitchFamily="34" charset="-128"/>
                <a:sym typeface="Helvetica Light" pitchFamily="-65" charset="0"/>
              </a:defRPr>
            </a:lvl3pPr>
            <a:lvl4pPr>
              <a:defRPr sz="3600">
                <a:solidFill>
                  <a:srgbClr val="000000"/>
                </a:solidFill>
                <a:latin typeface="Helvetica Light" pitchFamily="-65" charset="0"/>
                <a:ea typeface="ＭＳ Ｐゴシック" pitchFamily="34" charset="-128"/>
                <a:sym typeface="Helvetica Light" pitchFamily="-65" charset="0"/>
              </a:defRPr>
            </a:lvl4pPr>
            <a:lvl5pPr>
              <a:defRPr sz="3600">
                <a:solidFill>
                  <a:srgbClr val="000000"/>
                </a:solidFill>
                <a:latin typeface="Helvetica Light" pitchFamily="-65" charset="0"/>
                <a:ea typeface="ＭＳ Ｐゴシック" pitchFamily="34" charset="-128"/>
                <a:sym typeface="Helvetica Light" pitchFamily="-65" charset="0"/>
              </a:defRPr>
            </a:lvl5pPr>
            <a:lvl6pPr marL="457200" eaLnBrk="0" fontAlgn="base" hangingPunct="0">
              <a:spcBef>
                <a:spcPct val="0"/>
              </a:spcBef>
              <a:spcAft>
                <a:spcPct val="0"/>
              </a:spcAft>
              <a:defRPr sz="3600">
                <a:solidFill>
                  <a:srgbClr val="000000"/>
                </a:solidFill>
                <a:latin typeface="Helvetica Light" pitchFamily="-65" charset="0"/>
                <a:ea typeface="ＭＳ Ｐゴシック" pitchFamily="34" charset="-128"/>
                <a:sym typeface="Helvetica Light" pitchFamily="-65" charset="0"/>
              </a:defRPr>
            </a:lvl6pPr>
            <a:lvl7pPr marL="914400" eaLnBrk="0" fontAlgn="base" hangingPunct="0">
              <a:spcBef>
                <a:spcPct val="0"/>
              </a:spcBef>
              <a:spcAft>
                <a:spcPct val="0"/>
              </a:spcAft>
              <a:defRPr sz="3600">
                <a:solidFill>
                  <a:srgbClr val="000000"/>
                </a:solidFill>
                <a:latin typeface="Helvetica Light" pitchFamily="-65" charset="0"/>
                <a:ea typeface="ＭＳ Ｐゴシック" pitchFamily="34" charset="-128"/>
                <a:sym typeface="Helvetica Light" pitchFamily="-65" charset="0"/>
              </a:defRPr>
            </a:lvl7pPr>
            <a:lvl8pPr marL="1371600" eaLnBrk="0" fontAlgn="base" hangingPunct="0">
              <a:spcBef>
                <a:spcPct val="0"/>
              </a:spcBef>
              <a:spcAft>
                <a:spcPct val="0"/>
              </a:spcAft>
              <a:defRPr sz="3600">
                <a:solidFill>
                  <a:srgbClr val="000000"/>
                </a:solidFill>
                <a:latin typeface="Helvetica Light" pitchFamily="-65" charset="0"/>
                <a:ea typeface="ＭＳ Ｐゴシック" pitchFamily="34" charset="-128"/>
                <a:sym typeface="Helvetica Light" pitchFamily="-65" charset="0"/>
              </a:defRPr>
            </a:lvl8pPr>
            <a:lvl9pPr marL="1828800" eaLnBrk="0" fontAlgn="base" hangingPunct="0">
              <a:spcBef>
                <a:spcPct val="0"/>
              </a:spcBef>
              <a:spcAft>
                <a:spcPct val="0"/>
              </a:spcAft>
              <a:defRPr sz="3600">
                <a:solidFill>
                  <a:srgbClr val="000000"/>
                </a:solidFill>
                <a:latin typeface="Helvetica Light" pitchFamily="-65" charset="0"/>
                <a:ea typeface="ＭＳ Ｐゴシック" pitchFamily="34" charset="-128"/>
                <a:sym typeface="Helvetica Light" pitchFamily="-65" charset="0"/>
              </a:defRPr>
            </a:lvl9pPr>
          </a:lstStyle>
          <a:p>
            <a:pPr algn="r" eaLnBrk="1">
              <a:defRPr/>
            </a:pPr>
            <a:r>
              <a:rPr lang="en-US" altLang="en-US" sz="1400" dirty="0">
                <a:solidFill>
                  <a:schemeClr val="bg1"/>
                </a:solidFill>
                <a:latin typeface="Calibri" pitchFamily="34" charset="0"/>
                <a:sym typeface="Calibri" pitchFamily="34" charset="0"/>
              </a:rPr>
              <a:t>©2015 Reed Group. Confidential and proprietary information. Do not duplicate or distribute.</a:t>
            </a:r>
            <a:endParaRPr lang="en-US" altLang="en-US" sz="1400" dirty="0">
              <a:solidFill>
                <a:schemeClr val="bg1"/>
              </a:solidFill>
            </a:endParaRPr>
          </a:p>
        </p:txBody>
      </p:sp>
      <p:sp>
        <p:nvSpPr>
          <p:cNvPr id="9" name="TextBox 3"/>
          <p:cNvSpPr txBox="1">
            <a:spLocks noChangeArrowheads="1"/>
          </p:cNvSpPr>
          <p:nvPr userDrawn="1"/>
        </p:nvSpPr>
        <p:spPr bwMode="auto">
          <a:xfrm>
            <a:off x="12168188" y="9217025"/>
            <a:ext cx="635000" cy="307975"/>
          </a:xfrm>
          <a:prstGeom prst="rect">
            <a:avLst/>
          </a:prstGeom>
          <a:noFill/>
          <a:ln w="9525">
            <a:noFill/>
            <a:miter lim="800000"/>
            <a:headEnd/>
            <a:tailEnd/>
          </a:ln>
        </p:spPr>
        <p:txBody>
          <a:bodyPr>
            <a:spAutoFit/>
          </a:bodyPr>
          <a:lstStyle>
            <a:lvl1pPr>
              <a:defRPr sz="3600">
                <a:solidFill>
                  <a:srgbClr val="000000"/>
                </a:solidFill>
                <a:latin typeface="Helvetica Light" pitchFamily="-65" charset="0"/>
                <a:ea typeface="ＭＳ Ｐゴシック" pitchFamily="34" charset="-128"/>
                <a:sym typeface="Helvetica Light" pitchFamily="-65" charset="0"/>
              </a:defRPr>
            </a:lvl1pPr>
            <a:lvl2pPr marL="37931725" indent="-37474525">
              <a:defRPr sz="3600">
                <a:solidFill>
                  <a:srgbClr val="000000"/>
                </a:solidFill>
                <a:latin typeface="Helvetica Light" pitchFamily="-65" charset="0"/>
                <a:ea typeface="ＭＳ Ｐゴシック" pitchFamily="34" charset="-128"/>
                <a:sym typeface="Helvetica Light" pitchFamily="-65" charset="0"/>
              </a:defRPr>
            </a:lvl2pPr>
            <a:lvl3pPr>
              <a:defRPr sz="3600">
                <a:solidFill>
                  <a:srgbClr val="000000"/>
                </a:solidFill>
                <a:latin typeface="Helvetica Light" pitchFamily="-65" charset="0"/>
                <a:ea typeface="ＭＳ Ｐゴシック" pitchFamily="34" charset="-128"/>
                <a:sym typeface="Helvetica Light" pitchFamily="-65" charset="0"/>
              </a:defRPr>
            </a:lvl3pPr>
            <a:lvl4pPr>
              <a:defRPr sz="3600">
                <a:solidFill>
                  <a:srgbClr val="000000"/>
                </a:solidFill>
                <a:latin typeface="Helvetica Light" pitchFamily="-65" charset="0"/>
                <a:ea typeface="ＭＳ Ｐゴシック" pitchFamily="34" charset="-128"/>
                <a:sym typeface="Helvetica Light" pitchFamily="-65" charset="0"/>
              </a:defRPr>
            </a:lvl4pPr>
            <a:lvl5pPr>
              <a:defRPr sz="3600">
                <a:solidFill>
                  <a:srgbClr val="000000"/>
                </a:solidFill>
                <a:latin typeface="Helvetica Light" pitchFamily="-65" charset="0"/>
                <a:ea typeface="ＭＳ Ｐゴシック" pitchFamily="34" charset="-128"/>
                <a:sym typeface="Helvetica Light" pitchFamily="-65" charset="0"/>
              </a:defRPr>
            </a:lvl5pPr>
            <a:lvl6pPr marL="457200" eaLnBrk="0" fontAlgn="base" hangingPunct="0">
              <a:spcBef>
                <a:spcPct val="0"/>
              </a:spcBef>
              <a:spcAft>
                <a:spcPct val="0"/>
              </a:spcAft>
              <a:defRPr sz="3600">
                <a:solidFill>
                  <a:srgbClr val="000000"/>
                </a:solidFill>
                <a:latin typeface="Helvetica Light" pitchFamily="-65" charset="0"/>
                <a:ea typeface="ＭＳ Ｐゴシック" pitchFamily="34" charset="-128"/>
                <a:sym typeface="Helvetica Light" pitchFamily="-65" charset="0"/>
              </a:defRPr>
            </a:lvl6pPr>
            <a:lvl7pPr marL="914400" eaLnBrk="0" fontAlgn="base" hangingPunct="0">
              <a:spcBef>
                <a:spcPct val="0"/>
              </a:spcBef>
              <a:spcAft>
                <a:spcPct val="0"/>
              </a:spcAft>
              <a:defRPr sz="3600">
                <a:solidFill>
                  <a:srgbClr val="000000"/>
                </a:solidFill>
                <a:latin typeface="Helvetica Light" pitchFamily="-65" charset="0"/>
                <a:ea typeface="ＭＳ Ｐゴシック" pitchFamily="34" charset="-128"/>
                <a:sym typeface="Helvetica Light" pitchFamily="-65" charset="0"/>
              </a:defRPr>
            </a:lvl7pPr>
            <a:lvl8pPr marL="1371600" eaLnBrk="0" fontAlgn="base" hangingPunct="0">
              <a:spcBef>
                <a:spcPct val="0"/>
              </a:spcBef>
              <a:spcAft>
                <a:spcPct val="0"/>
              </a:spcAft>
              <a:defRPr sz="3600">
                <a:solidFill>
                  <a:srgbClr val="000000"/>
                </a:solidFill>
                <a:latin typeface="Helvetica Light" pitchFamily="-65" charset="0"/>
                <a:ea typeface="ＭＳ Ｐゴシック" pitchFamily="34" charset="-128"/>
                <a:sym typeface="Helvetica Light" pitchFamily="-65" charset="0"/>
              </a:defRPr>
            </a:lvl8pPr>
            <a:lvl9pPr marL="1828800" eaLnBrk="0" fontAlgn="base" hangingPunct="0">
              <a:spcBef>
                <a:spcPct val="0"/>
              </a:spcBef>
              <a:spcAft>
                <a:spcPct val="0"/>
              </a:spcAft>
              <a:defRPr sz="3600">
                <a:solidFill>
                  <a:srgbClr val="000000"/>
                </a:solidFill>
                <a:latin typeface="Helvetica Light" pitchFamily="-65" charset="0"/>
                <a:ea typeface="ＭＳ Ｐゴシック" pitchFamily="34" charset="-128"/>
                <a:sym typeface="Helvetica Light" pitchFamily="-65" charset="0"/>
              </a:defRPr>
            </a:lvl9pPr>
          </a:lstStyle>
          <a:p>
            <a:pPr algn="r" eaLnBrk="1">
              <a:defRPr/>
            </a:pPr>
            <a:fld id="{FECFD434-EFFA-433F-A101-543162FD1F28}" type="slidenum">
              <a:rPr lang="en-US" altLang="en-US" sz="1400" smtClean="0">
                <a:solidFill>
                  <a:schemeClr val="bg1"/>
                </a:solidFill>
                <a:latin typeface="Calibri" pitchFamily="34" charset="0"/>
              </a:rPr>
              <a:pPr algn="r" eaLnBrk="1">
                <a:defRPr/>
              </a:pPr>
              <a:t>‹#›</a:t>
            </a:fld>
            <a:endParaRPr lang="en-US" altLang="en-US" sz="1400">
              <a:solidFill>
                <a:schemeClr val="bg1"/>
              </a:solidFill>
              <a:latin typeface="Calibri" pitchFamily="34" charset="0"/>
            </a:endParaRPr>
          </a:p>
        </p:txBody>
      </p:sp>
      <p:cxnSp>
        <p:nvCxnSpPr>
          <p:cNvPr id="11" name="Straight Connector 10"/>
          <p:cNvCxnSpPr>
            <a:cxnSpLocks noChangeShapeType="1"/>
          </p:cNvCxnSpPr>
          <p:nvPr userDrawn="1"/>
        </p:nvCxnSpPr>
        <p:spPr bwMode="auto">
          <a:xfrm>
            <a:off x="0" y="685800"/>
            <a:ext cx="13004800" cy="0"/>
          </a:xfrm>
          <a:prstGeom prst="line">
            <a:avLst/>
          </a:prstGeom>
          <a:noFill/>
          <a:ln w="19050">
            <a:solidFill>
              <a:srgbClr val="0C4772"/>
            </a:solidFill>
            <a:miter lim="0"/>
            <a:headEnd/>
            <a:tailEnd/>
          </a:ln>
          <a:effectLst>
            <a:outerShdw blurRad="38100" dist="25400" dir="5400000" algn="ctr" rotWithShape="0">
              <a:srgbClr val="808080">
                <a:alpha val="50000"/>
              </a:srgbClr>
            </a:outerShdw>
          </a:effectLst>
          <a:extLst>
            <a:ext uri="{909E8E84-426E-40DD-AFC4-6F175D3DCCD1}">
              <a14:hiddenFill xmlns:a14="http://schemas.microsoft.com/office/drawing/2010/main">
                <a:noFill/>
              </a14:hiddenFill>
            </a:ext>
          </a:extLst>
        </p:spPr>
      </p:cxnSp>
      <p:sp>
        <p:nvSpPr>
          <p:cNvPr id="10" name="Text Placeholder 9"/>
          <p:cNvSpPr>
            <a:spLocks noGrp="1"/>
          </p:cNvSpPr>
          <p:nvPr>
            <p:ph type="body" sz="quarter" idx="10"/>
          </p:nvPr>
        </p:nvSpPr>
        <p:spPr>
          <a:xfrm>
            <a:off x="1016000" y="762000"/>
            <a:ext cx="11748122" cy="609600"/>
          </a:xfrm>
          <a:prstGeom prst="rect">
            <a:avLst/>
          </a:prstGeom>
        </p:spPr>
        <p:txBody>
          <a:bodyPr/>
          <a:lstStyle>
            <a:lvl1pPr algn="r">
              <a:defRPr sz="3000">
                <a:solidFill>
                  <a:schemeClr val="bg2"/>
                </a:solidFill>
              </a:defRPr>
            </a:lvl1pPr>
            <a:lvl2pPr algn="r">
              <a:defRPr sz="3000">
                <a:solidFill>
                  <a:schemeClr val="bg2"/>
                </a:solidFill>
              </a:defRPr>
            </a:lvl2pPr>
            <a:lvl3pPr algn="r">
              <a:defRPr sz="3000">
                <a:solidFill>
                  <a:schemeClr val="bg2"/>
                </a:solidFill>
              </a:defRPr>
            </a:lvl3pPr>
            <a:lvl4pPr algn="r">
              <a:defRPr sz="3000">
                <a:solidFill>
                  <a:schemeClr val="bg2"/>
                </a:solidFill>
              </a:defRPr>
            </a:lvl4pPr>
            <a:lvl5pPr algn="r">
              <a:defRPr sz="3000">
                <a:solidFill>
                  <a:schemeClr val="bg2"/>
                </a:solidFill>
              </a:defRPr>
            </a:lvl5pPr>
          </a:lstStyle>
          <a:p>
            <a:pPr lvl="0"/>
            <a:r>
              <a:rPr lang="en-US" dirty="0"/>
              <a:t>Click to edit Master text styles</a:t>
            </a:r>
          </a:p>
        </p:txBody>
      </p:sp>
      <p:sp>
        <p:nvSpPr>
          <p:cNvPr id="6" name="Text Placeholder 3"/>
          <p:cNvSpPr>
            <a:spLocks noGrp="1"/>
          </p:cNvSpPr>
          <p:nvPr>
            <p:ph type="body" sz="quarter" idx="13"/>
          </p:nvPr>
        </p:nvSpPr>
        <p:spPr>
          <a:xfrm>
            <a:off x="790575" y="1676400"/>
            <a:ext cx="11350625" cy="6553200"/>
          </a:xfrm>
          <a:prstGeom prst="rect">
            <a:avLst/>
          </a:prstGeom>
        </p:spPr>
        <p:txBody>
          <a:bodyPr/>
          <a:lstStyle>
            <a:lvl1pPr marL="457200" indent="-457200">
              <a:spcBef>
                <a:spcPts val="0"/>
              </a:spcBef>
              <a:spcAft>
                <a:spcPts val="0"/>
              </a:spcAft>
              <a:buFont typeface="Arial" panose="020B0604020202020204" pitchFamily="34" charset="0"/>
              <a:buChar char="•"/>
              <a:defRPr sz="2800" u="none">
                <a:solidFill>
                  <a:schemeClr val="accent1"/>
                </a:solidFill>
              </a:defRPr>
            </a:lvl1pPr>
            <a:lvl2pPr marL="914400" indent="-457200">
              <a:spcBef>
                <a:spcPts val="0"/>
              </a:spcBef>
              <a:spcAft>
                <a:spcPts val="0"/>
              </a:spcAft>
              <a:buFont typeface="Courier New" panose="02070309020205020404" pitchFamily="49" charset="0"/>
              <a:buChar char="o"/>
              <a:defRPr sz="2400" u="none" baseline="0">
                <a:solidFill>
                  <a:schemeClr val="accent1"/>
                </a:solidFill>
              </a:defRPr>
            </a:lvl2pPr>
            <a:lvl3pPr marL="1371600" indent="0">
              <a:spcBef>
                <a:spcPts val="0"/>
              </a:spcBef>
              <a:spcAft>
                <a:spcPts val="0"/>
              </a:spcAft>
              <a:buFont typeface="Wingdings" panose="05000000000000000000" pitchFamily="2" charset="2"/>
              <a:buNone/>
              <a:defRPr sz="2000" u="none">
                <a:solidFill>
                  <a:schemeClr val="accent1"/>
                </a:solidFill>
              </a:defRPr>
            </a:lvl3pPr>
            <a:lvl4pPr marL="0" indent="-400050">
              <a:spcBef>
                <a:spcPts val="1200"/>
              </a:spcBef>
              <a:spcAft>
                <a:spcPts val="0"/>
              </a:spcAft>
              <a:buFont typeface="Arial" panose="020B0604020202020204" pitchFamily="34" charset="0"/>
              <a:buChar char="•"/>
              <a:defRPr u="none">
                <a:solidFill>
                  <a:schemeClr val="accent1"/>
                </a:solidFill>
              </a:defRPr>
            </a:lvl4pPr>
            <a:lvl5pPr marL="0" indent="-400050">
              <a:spcBef>
                <a:spcPts val="1200"/>
              </a:spcBef>
              <a:spcAft>
                <a:spcPts val="0"/>
              </a:spcAft>
              <a:buFont typeface="Arial" panose="020B0604020202020204" pitchFamily="34" charset="0"/>
              <a:buChar char="•"/>
              <a:defRPr u="none">
                <a:solidFill>
                  <a:schemeClr val="accent1"/>
                </a:solidFill>
              </a:defRPr>
            </a:lvl5pPr>
          </a:lstStyle>
          <a:p>
            <a:pPr lvl="0"/>
            <a:r>
              <a:rPr lang="en-US" dirty="0"/>
              <a:t>Click to edit Master text styles</a:t>
            </a:r>
          </a:p>
          <a:p>
            <a:pPr lvl="1"/>
            <a:r>
              <a:rPr lang="en-US" dirty="0"/>
              <a:t>Level 2</a:t>
            </a:r>
          </a:p>
          <a:p>
            <a:pPr lvl="2"/>
            <a:r>
              <a:rPr lang="en-US" dirty="0"/>
              <a:t>Level 3</a:t>
            </a:r>
          </a:p>
          <a:p>
            <a:pPr lvl="2"/>
            <a:endParaRPr lang="en-US" dirty="0"/>
          </a:p>
          <a:p>
            <a:pPr lvl="1"/>
            <a:endParaRPr lang="en-US" dirty="0"/>
          </a:p>
          <a:p>
            <a:pPr lvl="1"/>
            <a:endParaRPr lang="en-US" dirty="0"/>
          </a:p>
        </p:txBody>
      </p:sp>
      <p:sp>
        <p:nvSpPr>
          <p:cNvPr id="12" name="TextBox 11"/>
          <p:cNvSpPr txBox="1"/>
          <p:nvPr userDrawn="1"/>
        </p:nvSpPr>
        <p:spPr>
          <a:xfrm>
            <a:off x="11883722" y="9505076"/>
            <a:ext cx="962123" cy="307777"/>
          </a:xfrm>
          <a:prstGeom prst="rect">
            <a:avLst/>
          </a:prstGeom>
          <a:noFill/>
        </p:spPr>
        <p:txBody>
          <a:bodyPr wrap="none" rtlCol="0">
            <a:spAutoFit/>
          </a:bodyPr>
          <a:lstStyle/>
          <a:p>
            <a:fld id="{181AED87-64AE-4AF4-A594-15F6F283BADA}" type="datetime1">
              <a:rPr lang="en-US" sz="1400" smtClean="0">
                <a:solidFill>
                  <a:schemeClr val="bg1"/>
                </a:solidFill>
                <a:latin typeface="+mn-lt"/>
              </a:rPr>
              <a:t>1/16/2019</a:t>
            </a:fld>
            <a:endParaRPr lang="en-US" sz="1400" dirty="0">
              <a:solidFill>
                <a:schemeClr val="bg1"/>
              </a:solidFill>
              <a:latin typeface="+mn-lt"/>
            </a:endParaRPr>
          </a:p>
        </p:txBody>
      </p:sp>
      <p:sp>
        <p:nvSpPr>
          <p:cNvPr id="3" name="TextBox 2"/>
          <p:cNvSpPr txBox="1"/>
          <p:nvPr userDrawn="1"/>
        </p:nvSpPr>
        <p:spPr>
          <a:xfrm>
            <a:off x="1701800" y="39469"/>
            <a:ext cx="11125200" cy="553998"/>
          </a:xfrm>
          <a:prstGeom prst="rect">
            <a:avLst/>
          </a:prstGeom>
          <a:noFill/>
        </p:spPr>
        <p:txBody>
          <a:bodyPr wrap="square" rtlCol="0">
            <a:spAutoFit/>
          </a:bodyPr>
          <a:lstStyle/>
          <a:p>
            <a:pPr lvl="0" algn="r"/>
            <a:r>
              <a:rPr lang="en-US" sz="3000" b="1" i="0" kern="0" baseline="0" dirty="0">
                <a:solidFill>
                  <a:schemeClr val="tx2"/>
                </a:solidFill>
                <a:latin typeface="+mj-lt"/>
                <a:ea typeface="MS PGothic" pitchFamily="34" charset="-128"/>
                <a:cs typeface="MS PGothic" pitchFamily="34" charset="-128"/>
                <a:sym typeface="Helvetica Light" pitchFamily="-65" charset="0"/>
              </a:rPr>
              <a:t>Employer Training</a:t>
            </a:r>
          </a:p>
        </p:txBody>
      </p:sp>
    </p:spTree>
    <p:extLst>
      <p:ext uri="{BB962C8B-B14F-4D97-AF65-F5344CB8AC3E}">
        <p14:creationId xmlns:p14="http://schemas.microsoft.com/office/powerpoint/2010/main" val="1632716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8F931C-08E1-4F5B-9CBE-DDA692C4CE56}" type="datetimeFigureOut">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82EFB9-10C8-45AD-BB61-38447147841C}" type="slidenum">
              <a:rPr lang="en-US" smtClean="0"/>
              <a:t>‹#›</a:t>
            </a:fld>
            <a:endParaRPr lang="en-US"/>
          </a:p>
        </p:txBody>
      </p:sp>
    </p:spTree>
    <p:extLst>
      <p:ext uri="{BB962C8B-B14F-4D97-AF65-F5344CB8AC3E}">
        <p14:creationId xmlns:p14="http://schemas.microsoft.com/office/powerpoint/2010/main" val="180176261"/>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87307" y="2431628"/>
            <a:ext cx="11216640" cy="4057226"/>
          </a:xfrm>
        </p:spPr>
        <p:txBody>
          <a:bodyPr anchor="b"/>
          <a:lstStyle>
            <a:lvl1pPr>
              <a:defRPr sz="6400"/>
            </a:lvl1pPr>
          </a:lstStyle>
          <a:p>
            <a:r>
              <a:rPr lang="en-US"/>
              <a:t>Click to edit Master title style</a:t>
            </a:r>
          </a:p>
        </p:txBody>
      </p:sp>
      <p:sp>
        <p:nvSpPr>
          <p:cNvPr id="3" name="Text Placeholder 2"/>
          <p:cNvSpPr>
            <a:spLocks noGrp="1"/>
          </p:cNvSpPr>
          <p:nvPr>
            <p:ph type="body" idx="1"/>
          </p:nvPr>
        </p:nvSpPr>
        <p:spPr>
          <a:xfrm>
            <a:off x="887307" y="6527237"/>
            <a:ext cx="11216640" cy="2133599"/>
          </a:xfrm>
        </p:spPr>
        <p:txBody>
          <a:bodyPr/>
          <a:lstStyle>
            <a:lvl1pPr marL="0" indent="0">
              <a:buNone/>
              <a:defRPr sz="2560">
                <a:solidFill>
                  <a:schemeClr val="tx1">
                    <a:tint val="75000"/>
                  </a:schemeClr>
                </a:solidFill>
              </a:defRPr>
            </a:lvl1pPr>
            <a:lvl2pPr marL="487695" indent="0">
              <a:buNone/>
              <a:defRPr sz="2133">
                <a:solidFill>
                  <a:schemeClr val="tx1">
                    <a:tint val="75000"/>
                  </a:schemeClr>
                </a:solidFill>
              </a:defRPr>
            </a:lvl2pPr>
            <a:lvl3pPr marL="975390" indent="0">
              <a:buNone/>
              <a:defRPr sz="1920">
                <a:solidFill>
                  <a:schemeClr val="tx1">
                    <a:tint val="75000"/>
                  </a:schemeClr>
                </a:solidFill>
              </a:defRPr>
            </a:lvl3pPr>
            <a:lvl4pPr marL="1463086" indent="0">
              <a:buNone/>
              <a:defRPr sz="1707">
                <a:solidFill>
                  <a:schemeClr val="tx1">
                    <a:tint val="75000"/>
                  </a:schemeClr>
                </a:solidFill>
              </a:defRPr>
            </a:lvl4pPr>
            <a:lvl5pPr marL="1950781" indent="0">
              <a:buNone/>
              <a:defRPr sz="1707">
                <a:solidFill>
                  <a:schemeClr val="tx1">
                    <a:tint val="75000"/>
                  </a:schemeClr>
                </a:solidFill>
              </a:defRPr>
            </a:lvl5pPr>
            <a:lvl6pPr marL="2438476" indent="0">
              <a:buNone/>
              <a:defRPr sz="1707">
                <a:solidFill>
                  <a:schemeClr val="tx1">
                    <a:tint val="75000"/>
                  </a:schemeClr>
                </a:solidFill>
              </a:defRPr>
            </a:lvl6pPr>
            <a:lvl7pPr marL="2926171" indent="0">
              <a:buNone/>
              <a:defRPr sz="1707">
                <a:solidFill>
                  <a:schemeClr val="tx1">
                    <a:tint val="75000"/>
                  </a:schemeClr>
                </a:solidFill>
              </a:defRPr>
            </a:lvl7pPr>
            <a:lvl8pPr marL="3413867" indent="0">
              <a:buNone/>
              <a:defRPr sz="1707">
                <a:solidFill>
                  <a:schemeClr val="tx1">
                    <a:tint val="75000"/>
                  </a:schemeClr>
                </a:solidFill>
              </a:defRPr>
            </a:lvl8pPr>
            <a:lvl9pPr marL="3901562" indent="0">
              <a:buNone/>
              <a:defRPr sz="170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8F931C-08E1-4F5B-9CBE-DDA692C4CE56}" type="datetimeFigureOut">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82EFB9-10C8-45AD-BB61-38447147841C}" type="slidenum">
              <a:rPr lang="en-US" smtClean="0"/>
              <a:t>‹#›</a:t>
            </a:fld>
            <a:endParaRPr lang="en-US"/>
          </a:p>
        </p:txBody>
      </p:sp>
    </p:spTree>
    <p:extLst>
      <p:ext uri="{BB962C8B-B14F-4D97-AF65-F5344CB8AC3E}">
        <p14:creationId xmlns:p14="http://schemas.microsoft.com/office/powerpoint/2010/main" val="526544308"/>
      </p:ext>
    </p:extLst>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94080" y="2596444"/>
            <a:ext cx="5527040" cy="61885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83680" y="2596444"/>
            <a:ext cx="5527040" cy="61885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8F931C-08E1-4F5B-9CBE-DDA692C4CE56}" type="datetimeFigureOut">
              <a:rPr lang="en-US" smtClean="0"/>
              <a:t>1/16/2019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82EFB9-10C8-45AD-BB61-38447147841C}" type="slidenum">
              <a:rPr lang="en-US" smtClean="0"/>
              <a:t>‹#›</a:t>
            </a:fld>
            <a:endParaRPr lang="en-US"/>
          </a:p>
        </p:txBody>
      </p:sp>
    </p:spTree>
    <p:extLst>
      <p:ext uri="{BB962C8B-B14F-4D97-AF65-F5344CB8AC3E}">
        <p14:creationId xmlns:p14="http://schemas.microsoft.com/office/powerpoint/2010/main" val="3289465443"/>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95774" y="519290"/>
            <a:ext cx="11216640" cy="1885245"/>
          </a:xfrm>
        </p:spPr>
        <p:txBody>
          <a:bodyPr/>
          <a:lstStyle/>
          <a:p>
            <a:r>
              <a:rPr lang="en-US"/>
              <a:t>Click to edit Master title style</a:t>
            </a:r>
          </a:p>
        </p:txBody>
      </p:sp>
      <p:sp>
        <p:nvSpPr>
          <p:cNvPr id="3" name="Text Placeholder 2"/>
          <p:cNvSpPr>
            <a:spLocks noGrp="1"/>
          </p:cNvSpPr>
          <p:nvPr>
            <p:ph type="body" idx="1"/>
          </p:nvPr>
        </p:nvSpPr>
        <p:spPr>
          <a:xfrm>
            <a:off x="895775" y="2390987"/>
            <a:ext cx="5501639" cy="1171786"/>
          </a:xfrm>
        </p:spPr>
        <p:txBody>
          <a:bodyPr anchor="b"/>
          <a:lstStyle>
            <a:lvl1pPr marL="0" indent="0">
              <a:buNone/>
              <a:defRPr sz="2560" b="1"/>
            </a:lvl1pPr>
            <a:lvl2pPr marL="487695" indent="0">
              <a:buNone/>
              <a:defRPr sz="2133" b="1"/>
            </a:lvl2pPr>
            <a:lvl3pPr marL="975390" indent="0">
              <a:buNone/>
              <a:defRPr sz="1920" b="1"/>
            </a:lvl3pPr>
            <a:lvl4pPr marL="1463086" indent="0">
              <a:buNone/>
              <a:defRPr sz="1707" b="1"/>
            </a:lvl4pPr>
            <a:lvl5pPr marL="1950781" indent="0">
              <a:buNone/>
              <a:defRPr sz="1707" b="1"/>
            </a:lvl5pPr>
            <a:lvl6pPr marL="2438476" indent="0">
              <a:buNone/>
              <a:defRPr sz="1707" b="1"/>
            </a:lvl6pPr>
            <a:lvl7pPr marL="2926171" indent="0">
              <a:buNone/>
              <a:defRPr sz="1707" b="1"/>
            </a:lvl7pPr>
            <a:lvl8pPr marL="3413867" indent="0">
              <a:buNone/>
              <a:defRPr sz="1707" b="1"/>
            </a:lvl8pPr>
            <a:lvl9pPr marL="3901562" indent="0">
              <a:buNone/>
              <a:defRPr sz="1707" b="1"/>
            </a:lvl9pPr>
          </a:lstStyle>
          <a:p>
            <a:pPr lvl="0"/>
            <a:r>
              <a:rPr lang="en-US"/>
              <a:t>Click to edit Master text styles</a:t>
            </a:r>
          </a:p>
        </p:txBody>
      </p:sp>
      <p:sp>
        <p:nvSpPr>
          <p:cNvPr id="4" name="Content Placeholder 3"/>
          <p:cNvSpPr>
            <a:spLocks noGrp="1"/>
          </p:cNvSpPr>
          <p:nvPr>
            <p:ph sz="half" idx="2"/>
          </p:nvPr>
        </p:nvSpPr>
        <p:spPr>
          <a:xfrm>
            <a:off x="895775" y="3562773"/>
            <a:ext cx="5501639" cy="5240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83680" y="2390987"/>
            <a:ext cx="5528734" cy="1171786"/>
          </a:xfrm>
        </p:spPr>
        <p:txBody>
          <a:bodyPr anchor="b"/>
          <a:lstStyle>
            <a:lvl1pPr marL="0" indent="0">
              <a:buNone/>
              <a:defRPr sz="2560" b="1"/>
            </a:lvl1pPr>
            <a:lvl2pPr marL="487695" indent="0">
              <a:buNone/>
              <a:defRPr sz="2133" b="1"/>
            </a:lvl2pPr>
            <a:lvl3pPr marL="975390" indent="0">
              <a:buNone/>
              <a:defRPr sz="1920" b="1"/>
            </a:lvl3pPr>
            <a:lvl4pPr marL="1463086" indent="0">
              <a:buNone/>
              <a:defRPr sz="1707" b="1"/>
            </a:lvl4pPr>
            <a:lvl5pPr marL="1950781" indent="0">
              <a:buNone/>
              <a:defRPr sz="1707" b="1"/>
            </a:lvl5pPr>
            <a:lvl6pPr marL="2438476" indent="0">
              <a:buNone/>
              <a:defRPr sz="1707" b="1"/>
            </a:lvl6pPr>
            <a:lvl7pPr marL="2926171" indent="0">
              <a:buNone/>
              <a:defRPr sz="1707" b="1"/>
            </a:lvl7pPr>
            <a:lvl8pPr marL="3413867" indent="0">
              <a:buNone/>
              <a:defRPr sz="1707" b="1"/>
            </a:lvl8pPr>
            <a:lvl9pPr marL="3901562" indent="0">
              <a:buNone/>
              <a:defRPr sz="1707" b="1"/>
            </a:lvl9pPr>
          </a:lstStyle>
          <a:p>
            <a:pPr lvl="0"/>
            <a:r>
              <a:rPr lang="en-US"/>
              <a:t>Click to edit Master text styles</a:t>
            </a:r>
          </a:p>
        </p:txBody>
      </p:sp>
      <p:sp>
        <p:nvSpPr>
          <p:cNvPr id="6" name="Content Placeholder 5"/>
          <p:cNvSpPr>
            <a:spLocks noGrp="1"/>
          </p:cNvSpPr>
          <p:nvPr>
            <p:ph sz="quarter" idx="4"/>
          </p:nvPr>
        </p:nvSpPr>
        <p:spPr>
          <a:xfrm>
            <a:off x="6583680" y="3562773"/>
            <a:ext cx="5528734" cy="5240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8F931C-08E1-4F5B-9CBE-DDA692C4CE56}" type="datetimeFigureOut">
              <a:rPr lang="en-US" smtClean="0"/>
              <a:t>1/16/2019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82EFB9-10C8-45AD-BB61-38447147841C}" type="slidenum">
              <a:rPr lang="en-US" smtClean="0"/>
              <a:t>‹#›</a:t>
            </a:fld>
            <a:endParaRPr lang="en-US"/>
          </a:p>
        </p:txBody>
      </p:sp>
    </p:spTree>
    <p:extLst>
      <p:ext uri="{BB962C8B-B14F-4D97-AF65-F5344CB8AC3E}">
        <p14:creationId xmlns:p14="http://schemas.microsoft.com/office/powerpoint/2010/main" val="1429512798"/>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8F931C-08E1-4F5B-9CBE-DDA692C4CE56}" type="datetimeFigureOut">
              <a:rPr lang="en-US" smtClean="0"/>
              <a:t>1/16/2019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82EFB9-10C8-45AD-BB61-38447147841C}" type="slidenum">
              <a:rPr lang="en-US" smtClean="0"/>
              <a:t>‹#›</a:t>
            </a:fld>
            <a:endParaRPr lang="en-US"/>
          </a:p>
        </p:txBody>
      </p:sp>
    </p:spTree>
    <p:extLst>
      <p:ext uri="{BB962C8B-B14F-4D97-AF65-F5344CB8AC3E}">
        <p14:creationId xmlns:p14="http://schemas.microsoft.com/office/powerpoint/2010/main" val="4051052135"/>
      </p:ext>
    </p:extLst>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8F931C-08E1-4F5B-9CBE-DDA692C4CE56}" type="datetimeFigureOut">
              <a:rPr lang="en-US" smtClean="0"/>
              <a:t>1/16/2019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82EFB9-10C8-45AD-BB61-38447147841C}" type="slidenum">
              <a:rPr lang="en-US" smtClean="0"/>
              <a:t>‹#›</a:t>
            </a:fld>
            <a:endParaRPr lang="en-US"/>
          </a:p>
        </p:txBody>
      </p:sp>
    </p:spTree>
    <p:extLst>
      <p:ext uri="{BB962C8B-B14F-4D97-AF65-F5344CB8AC3E}">
        <p14:creationId xmlns:p14="http://schemas.microsoft.com/office/powerpoint/2010/main" val="34958440"/>
      </p:ext>
    </p:extLst>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95774" y="650240"/>
            <a:ext cx="4194386" cy="2275840"/>
          </a:xfrm>
        </p:spPr>
        <p:txBody>
          <a:bodyPr anchor="b"/>
          <a:lstStyle>
            <a:lvl1pPr>
              <a:defRPr sz="3413"/>
            </a:lvl1pPr>
          </a:lstStyle>
          <a:p>
            <a:r>
              <a:rPr lang="en-US"/>
              <a:t>Click to edit Master title style</a:t>
            </a:r>
          </a:p>
        </p:txBody>
      </p:sp>
      <p:sp>
        <p:nvSpPr>
          <p:cNvPr id="3" name="Content Placeholder 2"/>
          <p:cNvSpPr>
            <a:spLocks noGrp="1"/>
          </p:cNvSpPr>
          <p:nvPr>
            <p:ph idx="1"/>
          </p:nvPr>
        </p:nvSpPr>
        <p:spPr>
          <a:xfrm>
            <a:off x="5528734" y="1404338"/>
            <a:ext cx="6583680" cy="6931378"/>
          </a:xfrm>
        </p:spPr>
        <p:txBody>
          <a:bodyPr/>
          <a:lstStyle>
            <a:lvl1pPr>
              <a:defRPr sz="3413"/>
            </a:lvl1pPr>
            <a:lvl2pPr>
              <a:defRPr sz="2987"/>
            </a:lvl2pPr>
            <a:lvl3pPr>
              <a:defRPr sz="256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95774" y="2926080"/>
            <a:ext cx="4194386" cy="5420925"/>
          </a:xfrm>
        </p:spPr>
        <p:txBody>
          <a:bodyPr/>
          <a:lstStyle>
            <a:lvl1pPr marL="0" indent="0">
              <a:buNone/>
              <a:defRPr sz="1707"/>
            </a:lvl1pPr>
            <a:lvl2pPr marL="487695" indent="0">
              <a:buNone/>
              <a:defRPr sz="1493"/>
            </a:lvl2pPr>
            <a:lvl3pPr marL="975390" indent="0">
              <a:buNone/>
              <a:defRPr sz="1280"/>
            </a:lvl3pPr>
            <a:lvl4pPr marL="1463086" indent="0">
              <a:buNone/>
              <a:defRPr sz="1067"/>
            </a:lvl4pPr>
            <a:lvl5pPr marL="1950781" indent="0">
              <a:buNone/>
              <a:defRPr sz="1067"/>
            </a:lvl5pPr>
            <a:lvl6pPr marL="2438476" indent="0">
              <a:buNone/>
              <a:defRPr sz="1067"/>
            </a:lvl6pPr>
            <a:lvl7pPr marL="2926171" indent="0">
              <a:buNone/>
              <a:defRPr sz="1067"/>
            </a:lvl7pPr>
            <a:lvl8pPr marL="3413867" indent="0">
              <a:buNone/>
              <a:defRPr sz="1067"/>
            </a:lvl8pPr>
            <a:lvl9pPr marL="3901562" indent="0">
              <a:buNone/>
              <a:defRPr sz="1067"/>
            </a:lvl9pPr>
          </a:lstStyle>
          <a:p>
            <a:pPr lvl="0"/>
            <a:r>
              <a:rPr lang="en-US"/>
              <a:t>Click to edit Master text styles</a:t>
            </a:r>
          </a:p>
        </p:txBody>
      </p:sp>
      <p:sp>
        <p:nvSpPr>
          <p:cNvPr id="5" name="Date Placeholder 4"/>
          <p:cNvSpPr>
            <a:spLocks noGrp="1"/>
          </p:cNvSpPr>
          <p:nvPr>
            <p:ph type="dt" sz="half" idx="10"/>
          </p:nvPr>
        </p:nvSpPr>
        <p:spPr/>
        <p:txBody>
          <a:bodyPr/>
          <a:lstStyle/>
          <a:p>
            <a:fld id="{B68F931C-08E1-4F5B-9CBE-DDA692C4CE56}" type="datetimeFigureOut">
              <a:rPr lang="en-US" smtClean="0"/>
              <a:t>1/16/2019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82EFB9-10C8-45AD-BB61-38447147841C}" type="slidenum">
              <a:rPr lang="en-US" smtClean="0"/>
              <a:t>‹#›</a:t>
            </a:fld>
            <a:endParaRPr lang="en-US"/>
          </a:p>
        </p:txBody>
      </p:sp>
    </p:spTree>
    <p:extLst>
      <p:ext uri="{BB962C8B-B14F-4D97-AF65-F5344CB8AC3E}">
        <p14:creationId xmlns:p14="http://schemas.microsoft.com/office/powerpoint/2010/main" val="2742967870"/>
      </p:ext>
    </p:extLst>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95774" y="650240"/>
            <a:ext cx="4194386" cy="2275840"/>
          </a:xfrm>
        </p:spPr>
        <p:txBody>
          <a:bodyPr anchor="b"/>
          <a:lstStyle>
            <a:lvl1pPr>
              <a:defRPr sz="3413"/>
            </a:lvl1pPr>
          </a:lstStyle>
          <a:p>
            <a:r>
              <a:rPr lang="en-US"/>
              <a:t>Click to edit Master title style</a:t>
            </a:r>
          </a:p>
        </p:txBody>
      </p:sp>
      <p:sp>
        <p:nvSpPr>
          <p:cNvPr id="3" name="Picture Placeholder 2"/>
          <p:cNvSpPr>
            <a:spLocks noGrp="1"/>
          </p:cNvSpPr>
          <p:nvPr>
            <p:ph type="pic" idx="1"/>
          </p:nvPr>
        </p:nvSpPr>
        <p:spPr>
          <a:xfrm>
            <a:off x="5528734" y="1404338"/>
            <a:ext cx="6583680" cy="6931378"/>
          </a:xfrm>
        </p:spPr>
        <p:txBody>
          <a:bodyPr/>
          <a:lstStyle>
            <a:lvl1pPr marL="0" indent="0">
              <a:buNone/>
              <a:defRPr sz="3413"/>
            </a:lvl1pPr>
            <a:lvl2pPr marL="487695" indent="0">
              <a:buNone/>
              <a:defRPr sz="2987"/>
            </a:lvl2pPr>
            <a:lvl3pPr marL="975390" indent="0">
              <a:buNone/>
              <a:defRPr sz="2560"/>
            </a:lvl3pPr>
            <a:lvl4pPr marL="1463086" indent="0">
              <a:buNone/>
              <a:defRPr sz="2133"/>
            </a:lvl4pPr>
            <a:lvl5pPr marL="1950781" indent="0">
              <a:buNone/>
              <a:defRPr sz="2133"/>
            </a:lvl5pPr>
            <a:lvl6pPr marL="2438476" indent="0">
              <a:buNone/>
              <a:defRPr sz="2133"/>
            </a:lvl6pPr>
            <a:lvl7pPr marL="2926171" indent="0">
              <a:buNone/>
              <a:defRPr sz="2133"/>
            </a:lvl7pPr>
            <a:lvl8pPr marL="3413867" indent="0">
              <a:buNone/>
              <a:defRPr sz="2133"/>
            </a:lvl8pPr>
            <a:lvl9pPr marL="3901562" indent="0">
              <a:buNone/>
              <a:defRPr sz="2133"/>
            </a:lvl9pPr>
          </a:lstStyle>
          <a:p>
            <a:endParaRPr lang="en-US"/>
          </a:p>
        </p:txBody>
      </p:sp>
      <p:sp>
        <p:nvSpPr>
          <p:cNvPr id="4" name="Text Placeholder 3"/>
          <p:cNvSpPr>
            <a:spLocks noGrp="1"/>
          </p:cNvSpPr>
          <p:nvPr>
            <p:ph type="body" sz="half" idx="2"/>
          </p:nvPr>
        </p:nvSpPr>
        <p:spPr>
          <a:xfrm>
            <a:off x="895774" y="2926080"/>
            <a:ext cx="4194386" cy="5420925"/>
          </a:xfrm>
        </p:spPr>
        <p:txBody>
          <a:bodyPr/>
          <a:lstStyle>
            <a:lvl1pPr marL="0" indent="0">
              <a:buNone/>
              <a:defRPr sz="1707"/>
            </a:lvl1pPr>
            <a:lvl2pPr marL="487695" indent="0">
              <a:buNone/>
              <a:defRPr sz="1493"/>
            </a:lvl2pPr>
            <a:lvl3pPr marL="975390" indent="0">
              <a:buNone/>
              <a:defRPr sz="1280"/>
            </a:lvl3pPr>
            <a:lvl4pPr marL="1463086" indent="0">
              <a:buNone/>
              <a:defRPr sz="1067"/>
            </a:lvl4pPr>
            <a:lvl5pPr marL="1950781" indent="0">
              <a:buNone/>
              <a:defRPr sz="1067"/>
            </a:lvl5pPr>
            <a:lvl6pPr marL="2438476" indent="0">
              <a:buNone/>
              <a:defRPr sz="1067"/>
            </a:lvl6pPr>
            <a:lvl7pPr marL="2926171" indent="0">
              <a:buNone/>
              <a:defRPr sz="1067"/>
            </a:lvl7pPr>
            <a:lvl8pPr marL="3413867" indent="0">
              <a:buNone/>
              <a:defRPr sz="1067"/>
            </a:lvl8pPr>
            <a:lvl9pPr marL="3901562" indent="0">
              <a:buNone/>
              <a:defRPr sz="1067"/>
            </a:lvl9pPr>
          </a:lstStyle>
          <a:p>
            <a:pPr lvl="0"/>
            <a:r>
              <a:rPr lang="en-US"/>
              <a:t>Click to edit Master text styles</a:t>
            </a:r>
          </a:p>
        </p:txBody>
      </p:sp>
      <p:sp>
        <p:nvSpPr>
          <p:cNvPr id="5" name="Date Placeholder 4"/>
          <p:cNvSpPr>
            <a:spLocks noGrp="1"/>
          </p:cNvSpPr>
          <p:nvPr>
            <p:ph type="dt" sz="half" idx="10"/>
          </p:nvPr>
        </p:nvSpPr>
        <p:spPr/>
        <p:txBody>
          <a:bodyPr/>
          <a:lstStyle/>
          <a:p>
            <a:fld id="{B68F931C-08E1-4F5B-9CBE-DDA692C4CE56}" type="datetimeFigureOut">
              <a:rPr lang="en-US" smtClean="0"/>
              <a:t>1/16/2019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82EFB9-10C8-45AD-BB61-38447147841C}" type="slidenum">
              <a:rPr lang="en-US" smtClean="0"/>
              <a:t>‹#›</a:t>
            </a:fld>
            <a:endParaRPr lang="en-US"/>
          </a:p>
        </p:txBody>
      </p:sp>
    </p:spTree>
    <p:extLst>
      <p:ext uri="{BB962C8B-B14F-4D97-AF65-F5344CB8AC3E}">
        <p14:creationId xmlns:p14="http://schemas.microsoft.com/office/powerpoint/2010/main" val="2271516313"/>
      </p:ext>
    </p:extLst>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4080" y="519290"/>
            <a:ext cx="11216640" cy="188524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94080" y="2596444"/>
            <a:ext cx="11216640" cy="618857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94080" y="9040143"/>
            <a:ext cx="2926080" cy="519289"/>
          </a:xfrm>
          <a:prstGeom prst="rect">
            <a:avLst/>
          </a:prstGeom>
        </p:spPr>
        <p:txBody>
          <a:bodyPr vert="horz" lIns="91440" tIns="45720" rIns="91440" bIns="45720" rtlCol="0" anchor="ctr"/>
          <a:lstStyle>
            <a:lvl1pPr algn="l">
              <a:defRPr sz="1280">
                <a:solidFill>
                  <a:schemeClr val="tx1">
                    <a:tint val="75000"/>
                  </a:schemeClr>
                </a:solidFill>
              </a:defRPr>
            </a:lvl1pPr>
          </a:lstStyle>
          <a:p>
            <a:fld id="{B68F931C-08E1-4F5B-9CBE-DDA692C4CE56}" type="datetimeFigureOut">
              <a:rPr lang="en-US" smtClean="0"/>
              <a:t>1/16/2019</a:t>
            </a:fld>
            <a:endParaRPr lang="en-US"/>
          </a:p>
        </p:txBody>
      </p:sp>
      <p:sp>
        <p:nvSpPr>
          <p:cNvPr id="5" name="Footer Placeholder 4"/>
          <p:cNvSpPr>
            <a:spLocks noGrp="1"/>
          </p:cNvSpPr>
          <p:nvPr>
            <p:ph type="ftr" sz="quarter" idx="3"/>
          </p:nvPr>
        </p:nvSpPr>
        <p:spPr>
          <a:xfrm>
            <a:off x="4307840" y="9040143"/>
            <a:ext cx="4389120" cy="519289"/>
          </a:xfrm>
          <a:prstGeom prst="rect">
            <a:avLst/>
          </a:prstGeom>
        </p:spPr>
        <p:txBody>
          <a:bodyPr vert="horz" lIns="91440" tIns="45720" rIns="91440" bIns="45720" rtlCol="0" anchor="ctr"/>
          <a:lstStyle>
            <a:lvl1pPr algn="ctr">
              <a:defRPr sz="128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184640" y="9040143"/>
            <a:ext cx="2926080" cy="519289"/>
          </a:xfrm>
          <a:prstGeom prst="rect">
            <a:avLst/>
          </a:prstGeom>
        </p:spPr>
        <p:txBody>
          <a:bodyPr vert="horz" lIns="91440" tIns="45720" rIns="91440" bIns="45720" rtlCol="0" anchor="ctr"/>
          <a:lstStyle>
            <a:lvl1pPr algn="r">
              <a:defRPr sz="1280">
                <a:solidFill>
                  <a:schemeClr val="tx1">
                    <a:tint val="75000"/>
                  </a:schemeClr>
                </a:solidFill>
              </a:defRPr>
            </a:lvl1pPr>
          </a:lstStyle>
          <a:p>
            <a:fld id="{C082EFB9-10C8-45AD-BB61-38447147841C}" type="slidenum">
              <a:rPr lang="en-US" smtClean="0"/>
              <a:t>‹#›</a:t>
            </a:fld>
            <a:endParaRPr lang="en-US"/>
          </a:p>
        </p:txBody>
      </p:sp>
    </p:spTree>
    <p:extLst>
      <p:ext uri="{BB962C8B-B14F-4D97-AF65-F5344CB8AC3E}">
        <p14:creationId xmlns:p14="http://schemas.microsoft.com/office/powerpoint/2010/main" val="2982607489"/>
      </p:ext>
    </p:extLst>
  </p:cSld>
  <p:clrMap bg1="lt1" tx1="dk1" bg2="lt2" tx2="dk2" accent1="accent1" accent2="accent2" accent3="accent3" accent4="accent4" accent5="accent5" accent6="accent6" hlink="hlink" folHlink="folHlink"/>
  <p:sldLayoutIdLst>
    <p:sldLayoutId id="2147483836" r:id="rId1"/>
    <p:sldLayoutId id="2147483837" r:id="rId2"/>
    <p:sldLayoutId id="2147483838" r:id="rId3"/>
    <p:sldLayoutId id="2147483839" r:id="rId4"/>
    <p:sldLayoutId id="2147483840" r:id="rId5"/>
    <p:sldLayoutId id="2147483841" r:id="rId6"/>
    <p:sldLayoutId id="2147483842" r:id="rId7"/>
    <p:sldLayoutId id="2147483843" r:id="rId8"/>
    <p:sldLayoutId id="2147483844" r:id="rId9"/>
    <p:sldLayoutId id="2147483845" r:id="rId10"/>
    <p:sldLayoutId id="2147483846" r:id="rId11"/>
    <p:sldLayoutId id="2147483847" r:id="rId12"/>
  </p:sldLayoutIdLst>
  <p:hf hdr="0"/>
  <p:txStyles>
    <p:titleStyle>
      <a:lvl1pPr algn="l" defTabSz="975390" rtl="0" eaLnBrk="1" latinLnBrk="0" hangingPunct="1">
        <a:lnSpc>
          <a:spcPct val="90000"/>
        </a:lnSpc>
        <a:spcBef>
          <a:spcPct val="0"/>
        </a:spcBef>
        <a:buNone/>
        <a:defRPr sz="4693" kern="1200">
          <a:solidFill>
            <a:schemeClr val="tx1"/>
          </a:solidFill>
          <a:latin typeface="+mj-lt"/>
          <a:ea typeface="+mj-ea"/>
          <a:cs typeface="+mj-cs"/>
        </a:defRPr>
      </a:lvl1pPr>
    </p:titleStyle>
    <p:bodyStyle>
      <a:lvl1pPr marL="243848" indent="-243848" algn="l" defTabSz="975390" rtl="0" eaLnBrk="1" latinLnBrk="0" hangingPunct="1">
        <a:lnSpc>
          <a:spcPct val="90000"/>
        </a:lnSpc>
        <a:spcBef>
          <a:spcPts val="1067"/>
        </a:spcBef>
        <a:buFont typeface="Arial" panose="020B0604020202020204" pitchFamily="34" charset="0"/>
        <a:buChar char="•"/>
        <a:defRPr sz="2987" kern="1200">
          <a:solidFill>
            <a:schemeClr val="tx1"/>
          </a:solidFill>
          <a:latin typeface="+mn-lt"/>
          <a:ea typeface="+mn-ea"/>
          <a:cs typeface="+mn-cs"/>
        </a:defRPr>
      </a:lvl1pPr>
      <a:lvl2pPr marL="731543" indent="-243848" algn="l" defTabSz="975390" rtl="0" eaLnBrk="1" latinLnBrk="0" hangingPunct="1">
        <a:lnSpc>
          <a:spcPct val="90000"/>
        </a:lnSpc>
        <a:spcBef>
          <a:spcPts val="533"/>
        </a:spcBef>
        <a:buFont typeface="Arial" panose="020B0604020202020204" pitchFamily="34" charset="0"/>
        <a:buChar char="•"/>
        <a:defRPr sz="2560" kern="1200">
          <a:solidFill>
            <a:schemeClr val="tx1"/>
          </a:solidFill>
          <a:latin typeface="+mn-lt"/>
          <a:ea typeface="+mn-ea"/>
          <a:cs typeface="+mn-cs"/>
        </a:defRPr>
      </a:lvl2pPr>
      <a:lvl3pPr marL="1219238" indent="-243848" algn="l" defTabSz="975390" rtl="0" eaLnBrk="1" latinLnBrk="0" hangingPunct="1">
        <a:lnSpc>
          <a:spcPct val="90000"/>
        </a:lnSpc>
        <a:spcBef>
          <a:spcPts val="533"/>
        </a:spcBef>
        <a:buFont typeface="Arial" panose="020B0604020202020204" pitchFamily="34" charset="0"/>
        <a:buChar char="•"/>
        <a:defRPr sz="2133" kern="1200">
          <a:solidFill>
            <a:schemeClr val="tx1"/>
          </a:solidFill>
          <a:latin typeface="+mn-lt"/>
          <a:ea typeface="+mn-ea"/>
          <a:cs typeface="+mn-cs"/>
        </a:defRPr>
      </a:lvl3pPr>
      <a:lvl4pPr marL="1706933"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4pPr>
      <a:lvl5pPr marL="219462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5pPr>
      <a:lvl6pPr marL="268232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6pPr>
      <a:lvl7pPr marL="317001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7pPr>
      <a:lvl8pPr marL="365771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8pPr>
      <a:lvl9pPr marL="4145410"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9pPr>
    </p:bodyStyle>
    <p:otherStyle>
      <a:defPPr>
        <a:defRPr lang="en-US"/>
      </a:defPPr>
      <a:lvl1pPr marL="0" algn="l" defTabSz="975390" rtl="0" eaLnBrk="1" latinLnBrk="0" hangingPunct="1">
        <a:defRPr sz="1920" kern="1200">
          <a:solidFill>
            <a:schemeClr val="tx1"/>
          </a:solidFill>
          <a:latin typeface="+mn-lt"/>
          <a:ea typeface="+mn-ea"/>
          <a:cs typeface="+mn-cs"/>
        </a:defRPr>
      </a:lvl1pPr>
      <a:lvl2pPr marL="487695" algn="l" defTabSz="975390" rtl="0" eaLnBrk="1" latinLnBrk="0" hangingPunct="1">
        <a:defRPr sz="1920" kern="1200">
          <a:solidFill>
            <a:schemeClr val="tx1"/>
          </a:solidFill>
          <a:latin typeface="+mn-lt"/>
          <a:ea typeface="+mn-ea"/>
          <a:cs typeface="+mn-cs"/>
        </a:defRPr>
      </a:lvl2pPr>
      <a:lvl3pPr marL="975390" algn="l" defTabSz="975390" rtl="0" eaLnBrk="1" latinLnBrk="0" hangingPunct="1">
        <a:defRPr sz="1920" kern="1200">
          <a:solidFill>
            <a:schemeClr val="tx1"/>
          </a:solidFill>
          <a:latin typeface="+mn-lt"/>
          <a:ea typeface="+mn-ea"/>
          <a:cs typeface="+mn-cs"/>
        </a:defRPr>
      </a:lvl3pPr>
      <a:lvl4pPr marL="1463086" algn="l" defTabSz="975390" rtl="0" eaLnBrk="1" latinLnBrk="0" hangingPunct="1">
        <a:defRPr sz="1920" kern="1200">
          <a:solidFill>
            <a:schemeClr val="tx1"/>
          </a:solidFill>
          <a:latin typeface="+mn-lt"/>
          <a:ea typeface="+mn-ea"/>
          <a:cs typeface="+mn-cs"/>
        </a:defRPr>
      </a:lvl4pPr>
      <a:lvl5pPr marL="1950781" algn="l" defTabSz="975390" rtl="0" eaLnBrk="1" latinLnBrk="0" hangingPunct="1">
        <a:defRPr sz="1920" kern="1200">
          <a:solidFill>
            <a:schemeClr val="tx1"/>
          </a:solidFill>
          <a:latin typeface="+mn-lt"/>
          <a:ea typeface="+mn-ea"/>
          <a:cs typeface="+mn-cs"/>
        </a:defRPr>
      </a:lvl5pPr>
      <a:lvl6pPr marL="2438476" algn="l" defTabSz="975390" rtl="0" eaLnBrk="1" latinLnBrk="0" hangingPunct="1">
        <a:defRPr sz="1920" kern="1200">
          <a:solidFill>
            <a:schemeClr val="tx1"/>
          </a:solidFill>
          <a:latin typeface="+mn-lt"/>
          <a:ea typeface="+mn-ea"/>
          <a:cs typeface="+mn-cs"/>
        </a:defRPr>
      </a:lvl6pPr>
      <a:lvl7pPr marL="2926171" algn="l" defTabSz="975390" rtl="0" eaLnBrk="1" latinLnBrk="0" hangingPunct="1">
        <a:defRPr sz="1920" kern="1200">
          <a:solidFill>
            <a:schemeClr val="tx1"/>
          </a:solidFill>
          <a:latin typeface="+mn-lt"/>
          <a:ea typeface="+mn-ea"/>
          <a:cs typeface="+mn-cs"/>
        </a:defRPr>
      </a:lvl7pPr>
      <a:lvl8pPr marL="3413867" algn="l" defTabSz="975390" rtl="0" eaLnBrk="1" latinLnBrk="0" hangingPunct="1">
        <a:defRPr sz="1920" kern="1200">
          <a:solidFill>
            <a:schemeClr val="tx1"/>
          </a:solidFill>
          <a:latin typeface="+mn-lt"/>
          <a:ea typeface="+mn-ea"/>
          <a:cs typeface="+mn-cs"/>
        </a:defRPr>
      </a:lvl8pPr>
      <a:lvl9pPr marL="3901562" algn="l" defTabSz="975390"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mailto:vdpsupport@reedgroup.com"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3600" y="5181600"/>
            <a:ext cx="11049000" cy="1007123"/>
          </a:xfrm>
        </p:spPr>
        <p:txBody>
          <a:bodyPr>
            <a:normAutofit fontScale="90000"/>
          </a:bodyPr>
          <a:lstStyle/>
          <a:p>
            <a:r>
              <a:rPr lang="en-US" b="1" dirty="0"/>
              <a:t>VLDP Employer Support Training</a:t>
            </a:r>
            <a:br>
              <a:rPr lang="en-US" dirty="0"/>
            </a:br>
            <a:r>
              <a:rPr lang="en-US" sz="4400" dirty="0"/>
              <a:t>Short-Term Disability and Long-Term Disability Management</a:t>
            </a:r>
            <a:br>
              <a:rPr lang="en-US" dirty="0"/>
            </a:br>
            <a:r>
              <a:rPr lang="en-US" sz="3600" dirty="0"/>
              <a:t>January 2019</a:t>
            </a:r>
          </a:p>
        </p:txBody>
      </p:sp>
    </p:spTree>
    <p:extLst>
      <p:ext uri="{BB962C8B-B14F-4D97-AF65-F5344CB8AC3E}">
        <p14:creationId xmlns:p14="http://schemas.microsoft.com/office/powerpoint/2010/main" val="17734551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863600" y="3581400"/>
            <a:ext cx="11350625" cy="6553200"/>
          </a:xfrm>
        </p:spPr>
        <p:txBody>
          <a:bodyPr/>
          <a:lstStyle/>
          <a:p>
            <a:pPr marL="0" indent="0" algn="ctr">
              <a:buNone/>
            </a:pPr>
            <a:r>
              <a:rPr lang="en-US" sz="8800" b="1" dirty="0">
                <a:solidFill>
                  <a:schemeClr val="tx2"/>
                </a:solidFill>
              </a:rPr>
              <a:t>Questions? </a:t>
            </a:r>
          </a:p>
          <a:p>
            <a:pPr marL="0" indent="0" algn="ctr">
              <a:buNone/>
            </a:pPr>
            <a:endParaRPr lang="en-US" sz="4800" b="1" dirty="0">
              <a:solidFill>
                <a:schemeClr val="tx2"/>
              </a:solidFill>
            </a:endParaRPr>
          </a:p>
          <a:p>
            <a:pPr marL="0" indent="0" algn="ctr">
              <a:buNone/>
            </a:pPr>
            <a:endParaRPr lang="en-US" sz="4800" b="1" dirty="0">
              <a:solidFill>
                <a:schemeClr val="tx2"/>
              </a:solidFill>
            </a:endParaRPr>
          </a:p>
          <a:p>
            <a:pPr marL="0" indent="0" algn="ctr">
              <a:buNone/>
            </a:pPr>
            <a:endParaRPr lang="en-US" sz="4800" b="1" dirty="0">
              <a:solidFill>
                <a:schemeClr val="tx2"/>
              </a:solidFill>
            </a:endParaRPr>
          </a:p>
          <a:p>
            <a:pPr marL="0" indent="0" algn="ctr">
              <a:buNone/>
            </a:pPr>
            <a:endParaRPr lang="en-US" sz="4800" b="1" dirty="0">
              <a:solidFill>
                <a:schemeClr val="tx2"/>
              </a:solidFill>
            </a:endParaRPr>
          </a:p>
          <a:p>
            <a:pPr marL="0" indent="0" algn="ctr">
              <a:buNone/>
            </a:pPr>
            <a:endParaRPr lang="en-US" sz="4800" b="1" dirty="0">
              <a:solidFill>
                <a:schemeClr val="tx2"/>
              </a:solidFill>
            </a:endParaRPr>
          </a:p>
        </p:txBody>
      </p:sp>
    </p:spTree>
    <p:extLst>
      <p:ext uri="{BB962C8B-B14F-4D97-AF65-F5344CB8AC3E}">
        <p14:creationId xmlns:p14="http://schemas.microsoft.com/office/powerpoint/2010/main" val="8813215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4673600" y="3544116"/>
            <a:ext cx="7239000" cy="3220377"/>
          </a:xfrm>
        </p:spPr>
        <p:txBody>
          <a:bodyPr>
            <a:normAutofit fontScale="85000" lnSpcReduction="20000"/>
          </a:bodyPr>
          <a:lstStyle/>
          <a:p>
            <a:r>
              <a:rPr lang="en-US" sz="3200" b="1" dirty="0">
                <a:solidFill>
                  <a:schemeClr val="tx1"/>
                </a:solidFill>
              </a:rPr>
              <a:t>Benefit Fair Request</a:t>
            </a:r>
          </a:p>
          <a:p>
            <a:pPr marL="0" indent="0">
              <a:buNone/>
            </a:pPr>
            <a:r>
              <a:rPr lang="en-US" dirty="0">
                <a:solidFill>
                  <a:schemeClr val="tx1"/>
                </a:solidFill>
              </a:rPr>
              <a:t>	Please send Save the Date or Details to 	</a:t>
            </a:r>
            <a:r>
              <a:rPr lang="en-US" dirty="0">
                <a:solidFill>
                  <a:schemeClr val="tx1"/>
                </a:solidFill>
                <a:hlinkClick r:id="rId2"/>
              </a:rPr>
              <a:t>vdpsupport@reedgroup.com</a:t>
            </a:r>
            <a:endParaRPr lang="en-US" dirty="0">
              <a:solidFill>
                <a:schemeClr val="tx1"/>
              </a:solidFill>
            </a:endParaRPr>
          </a:p>
          <a:p>
            <a:pPr marL="0" indent="0">
              <a:buNone/>
            </a:pPr>
            <a:endParaRPr lang="en-US" dirty="0">
              <a:solidFill>
                <a:schemeClr val="tx1"/>
              </a:solidFill>
            </a:endParaRPr>
          </a:p>
          <a:p>
            <a:r>
              <a:rPr lang="en-US" sz="3200" b="1" dirty="0">
                <a:solidFill>
                  <a:schemeClr val="tx1"/>
                </a:solidFill>
              </a:rPr>
              <a:t>HR Contact Changes</a:t>
            </a:r>
          </a:p>
          <a:p>
            <a:pPr marL="0" indent="0">
              <a:buNone/>
            </a:pPr>
            <a:r>
              <a:rPr lang="en-US" dirty="0">
                <a:solidFill>
                  <a:schemeClr val="tx1"/>
                </a:solidFill>
              </a:rPr>
              <a:t>	Please send to </a:t>
            </a:r>
            <a:r>
              <a:rPr lang="en-US" dirty="0">
                <a:solidFill>
                  <a:schemeClr val="tx1"/>
                </a:solidFill>
                <a:hlinkClick r:id="rId2"/>
              </a:rPr>
              <a:t>vdpsupport@reedgroup.com</a:t>
            </a:r>
            <a:r>
              <a:rPr lang="en-US" dirty="0">
                <a:solidFill>
                  <a:schemeClr val="tx1"/>
                </a:solidFill>
              </a:rPr>
              <a:t> </a:t>
            </a:r>
          </a:p>
          <a:p>
            <a:pPr marL="0" indent="0">
              <a:buNone/>
            </a:pPr>
            <a:endParaRPr lang="en-US" sz="3200" dirty="0">
              <a:solidFill>
                <a:schemeClr val="tx1"/>
              </a:solidFill>
            </a:endParaRPr>
          </a:p>
          <a:p>
            <a:r>
              <a:rPr lang="en-US" sz="3200" b="1" dirty="0">
                <a:solidFill>
                  <a:schemeClr val="tx1"/>
                </a:solidFill>
              </a:rPr>
              <a:t>Wallet Cards</a:t>
            </a:r>
          </a:p>
          <a:p>
            <a:pPr marL="457200" lvl="1" indent="0">
              <a:buNone/>
            </a:pPr>
            <a:r>
              <a:rPr lang="en-US" sz="2800" b="1" dirty="0">
                <a:solidFill>
                  <a:schemeClr val="tx1"/>
                </a:solidFill>
              </a:rPr>
              <a:t>	</a:t>
            </a:r>
            <a:r>
              <a:rPr lang="en-US" sz="2800" dirty="0">
                <a:solidFill>
                  <a:schemeClr val="tx1"/>
                </a:solidFill>
              </a:rPr>
              <a:t>Please send request for cards to 	vdpsupport@reedgroup.com (include: Address 	and number of cards needed)</a:t>
            </a:r>
            <a:endParaRPr lang="en-US" dirty="0">
              <a:solidFill>
                <a:schemeClr val="tx1"/>
              </a:solidFill>
            </a:endParaRPr>
          </a:p>
        </p:txBody>
      </p:sp>
      <p:pic>
        <p:nvPicPr>
          <p:cNvPr id="4" name="Picture 3"/>
          <p:cNvPicPr>
            <a:picLocks noChangeAspect="1"/>
          </p:cNvPicPr>
          <p:nvPr/>
        </p:nvPicPr>
        <p:blipFill>
          <a:blip r:embed="rId3"/>
          <a:stretch>
            <a:fillRect/>
          </a:stretch>
        </p:blipFill>
        <p:spPr>
          <a:xfrm>
            <a:off x="635000" y="1905000"/>
            <a:ext cx="3429000" cy="3323724"/>
          </a:xfrm>
          <a:prstGeom prst="rect">
            <a:avLst/>
          </a:prstGeom>
        </p:spPr>
      </p:pic>
    </p:spTree>
    <p:extLst>
      <p:ext uri="{BB962C8B-B14F-4D97-AF65-F5344CB8AC3E}">
        <p14:creationId xmlns:p14="http://schemas.microsoft.com/office/powerpoint/2010/main" val="3899299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E45FE3-0826-4E2F-BB92-D135F3B07A15}" type="datetime1">
              <a:rPr lang="en-US" smtClean="0"/>
              <a:t>1/16/2019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82EFB9-10C8-45AD-BB61-38447147841C}" type="slidenum">
              <a:rPr lang="en-US" smtClean="0"/>
              <a:t>2</a:t>
            </a:fld>
            <a:endParaRPr lang="en-US"/>
          </a:p>
        </p:txBody>
      </p:sp>
      <p:pic>
        <p:nvPicPr>
          <p:cNvPr id="6" name="Picture 5"/>
          <p:cNvPicPr>
            <a:picLocks noChangeAspect="1"/>
          </p:cNvPicPr>
          <p:nvPr/>
        </p:nvPicPr>
        <p:blipFill rotWithShape="1">
          <a:blip r:embed="rId2"/>
          <a:srcRect b="10000"/>
          <a:stretch/>
        </p:blipFill>
        <p:spPr>
          <a:xfrm>
            <a:off x="0" y="0"/>
            <a:ext cx="13010848" cy="9753600"/>
          </a:xfrm>
          <a:prstGeom prst="rect">
            <a:avLst/>
          </a:prstGeom>
        </p:spPr>
      </p:pic>
    </p:spTree>
    <p:extLst>
      <p:ext uri="{BB962C8B-B14F-4D97-AF65-F5344CB8AC3E}">
        <p14:creationId xmlns:p14="http://schemas.microsoft.com/office/powerpoint/2010/main" val="1631189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sz="quarter" idx="13"/>
          </p:nvPr>
        </p:nvSpPr>
        <p:spPr>
          <a:xfrm>
            <a:off x="1473200" y="3547427"/>
            <a:ext cx="11350625" cy="6553200"/>
          </a:xfrm>
        </p:spPr>
        <p:txBody>
          <a:bodyPr>
            <a:normAutofit/>
          </a:bodyPr>
          <a:lstStyle/>
          <a:p>
            <a:pPr marL="0" indent="0">
              <a:buNone/>
            </a:pPr>
            <a:r>
              <a:rPr lang="en-US" dirty="0"/>
              <a:t>			</a:t>
            </a:r>
            <a:endParaRPr lang="en-US" b="1" dirty="0">
              <a:solidFill>
                <a:schemeClr val="tx2"/>
              </a:solidFill>
            </a:endParaRPr>
          </a:p>
          <a:p>
            <a:pPr marL="0" indent="0">
              <a:buNone/>
            </a:pPr>
            <a:r>
              <a:rPr lang="en-US" b="1" dirty="0">
                <a:solidFill>
                  <a:schemeClr val="tx1"/>
                </a:solidFill>
              </a:rPr>
              <a:t>Understanding Worker’s Compensation</a:t>
            </a:r>
            <a:r>
              <a:rPr lang="en-US" dirty="0">
                <a:solidFill>
                  <a:schemeClr val="tx1"/>
                </a:solidFill>
              </a:rPr>
              <a:t>………..………………..…..……….</a:t>
            </a:r>
          </a:p>
          <a:p>
            <a:pPr marL="0" indent="0">
              <a:buNone/>
            </a:pPr>
            <a:r>
              <a:rPr lang="en-US" b="1" dirty="0">
                <a:solidFill>
                  <a:schemeClr val="tx1"/>
                </a:solidFill>
              </a:rPr>
              <a:t>	</a:t>
            </a:r>
          </a:p>
          <a:p>
            <a:pPr marL="0" indent="0">
              <a:buNone/>
            </a:pPr>
            <a:endParaRPr lang="en-US" dirty="0">
              <a:solidFill>
                <a:schemeClr val="tx1"/>
              </a:solidFill>
            </a:endParaRPr>
          </a:p>
          <a:p>
            <a:pPr marL="0" indent="0">
              <a:buNone/>
            </a:pPr>
            <a:r>
              <a:rPr lang="en-US" b="1" dirty="0">
                <a:solidFill>
                  <a:schemeClr val="tx1"/>
                </a:solidFill>
              </a:rPr>
              <a:t>Questions</a:t>
            </a:r>
            <a:r>
              <a:rPr lang="en-US" dirty="0">
                <a:solidFill>
                  <a:schemeClr val="tx1"/>
                </a:solidFill>
              </a:rPr>
              <a:t>………………………………………………………………………………………</a:t>
            </a:r>
          </a:p>
          <a:p>
            <a:pPr marL="0" indent="0">
              <a:buNone/>
            </a:pPr>
            <a:endParaRPr lang="en-US" dirty="0">
              <a:solidFill>
                <a:schemeClr val="tx1"/>
              </a:solidFill>
            </a:endParaRPr>
          </a:p>
          <a:p>
            <a:pPr marL="0" indent="0">
              <a:buNone/>
            </a:pPr>
            <a:endParaRPr lang="en-US" dirty="0">
              <a:solidFill>
                <a:schemeClr val="tx1"/>
              </a:solidFill>
            </a:endParaRPr>
          </a:p>
          <a:p>
            <a:pPr marL="0" indent="0">
              <a:buNone/>
            </a:pPr>
            <a:r>
              <a:rPr lang="en-US" b="1" dirty="0">
                <a:solidFill>
                  <a:schemeClr val="tx1"/>
                </a:solidFill>
              </a:rPr>
              <a:t>Reminders</a:t>
            </a:r>
            <a:r>
              <a:rPr lang="en-US" dirty="0">
                <a:solidFill>
                  <a:schemeClr val="tx1"/>
                </a:solidFill>
              </a:rPr>
              <a:t>…………………………………………………………………………………..…</a:t>
            </a:r>
            <a:endParaRPr lang="en-US" b="1" dirty="0">
              <a:solidFill>
                <a:schemeClr val="tx1"/>
              </a:solidFill>
            </a:endParaRPr>
          </a:p>
        </p:txBody>
      </p:sp>
      <p:pic>
        <p:nvPicPr>
          <p:cNvPr id="2" name="Picture 1"/>
          <p:cNvPicPr>
            <a:picLocks noChangeAspect="1"/>
          </p:cNvPicPr>
          <p:nvPr/>
        </p:nvPicPr>
        <p:blipFill rotWithShape="1">
          <a:blip r:embed="rId2"/>
          <a:srcRect b="9744"/>
          <a:stretch/>
        </p:blipFill>
        <p:spPr>
          <a:xfrm>
            <a:off x="863600" y="883475"/>
            <a:ext cx="4724400" cy="2682240"/>
          </a:xfrm>
          <a:prstGeom prst="rect">
            <a:avLst/>
          </a:prstGeom>
        </p:spPr>
      </p:pic>
    </p:spTree>
    <p:extLst>
      <p:ext uri="{BB962C8B-B14F-4D97-AF65-F5344CB8AC3E}">
        <p14:creationId xmlns:p14="http://schemas.microsoft.com/office/powerpoint/2010/main" val="3962140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2200" y="1905000"/>
            <a:ext cx="11201400" cy="3395698"/>
          </a:xfrm>
        </p:spPr>
        <p:txBody>
          <a:bodyPr>
            <a:normAutofit/>
          </a:bodyPr>
          <a:lstStyle/>
          <a:p>
            <a:br>
              <a:rPr lang="en-US" b="1" dirty="0">
                <a:latin typeface="+mn-lt"/>
              </a:rPr>
            </a:br>
            <a:r>
              <a:rPr lang="en-US" sz="4800" b="1" dirty="0">
                <a:latin typeface="+mn-lt"/>
              </a:rPr>
              <a:t>Understanding Worker’s Compensation</a:t>
            </a:r>
            <a:endParaRPr lang="en-US" b="1" dirty="0">
              <a:latin typeface="+mn-lt"/>
            </a:endParaRPr>
          </a:p>
        </p:txBody>
      </p:sp>
    </p:spTree>
    <p:extLst>
      <p:ext uri="{BB962C8B-B14F-4D97-AF65-F5344CB8AC3E}">
        <p14:creationId xmlns:p14="http://schemas.microsoft.com/office/powerpoint/2010/main" val="3300591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70833" y="822468"/>
            <a:ext cx="11748122" cy="609600"/>
          </a:xfrm>
        </p:spPr>
        <p:txBody>
          <a:bodyPr>
            <a:normAutofit/>
          </a:bodyPr>
          <a:lstStyle/>
          <a:p>
            <a:pPr marL="0" indent="0" algn="ctr">
              <a:buNone/>
            </a:pPr>
            <a:r>
              <a:rPr lang="en-US" sz="3600" dirty="0">
                <a:solidFill>
                  <a:schemeClr val="tx1"/>
                </a:solidFill>
              </a:rPr>
              <a:t>Understanding Worker’s Compensation </a:t>
            </a:r>
            <a:endParaRPr lang="en-US" sz="3200" dirty="0">
              <a:solidFill>
                <a:schemeClr val="tx1"/>
              </a:solidFill>
            </a:endParaRPr>
          </a:p>
        </p:txBody>
      </p:sp>
      <p:sp>
        <p:nvSpPr>
          <p:cNvPr id="4" name="Date Placeholder 3"/>
          <p:cNvSpPr>
            <a:spLocks noGrp="1"/>
          </p:cNvSpPr>
          <p:nvPr>
            <p:ph type="dt" sz="half" idx="4294967295"/>
          </p:nvPr>
        </p:nvSpPr>
        <p:spPr>
          <a:xfrm>
            <a:off x="0" y="9040813"/>
            <a:ext cx="2925763" cy="519112"/>
          </a:xfrm>
        </p:spPr>
        <p:txBody>
          <a:bodyPr/>
          <a:lstStyle/>
          <a:p>
            <a:fld id="{4B9220FF-279B-4A1C-8F11-43130958D6D9}" type="datetime1">
              <a:rPr lang="en-US" smtClean="0"/>
              <a:t>1/16/2019</a:t>
            </a:fld>
            <a:endParaRPr lang="en-US"/>
          </a:p>
        </p:txBody>
      </p:sp>
      <p:sp>
        <p:nvSpPr>
          <p:cNvPr id="6" name="Slide Number Placeholder 5"/>
          <p:cNvSpPr>
            <a:spLocks noGrp="1"/>
          </p:cNvSpPr>
          <p:nvPr>
            <p:ph type="sldNum" sz="quarter" idx="4294967295"/>
          </p:nvPr>
        </p:nvSpPr>
        <p:spPr>
          <a:xfrm>
            <a:off x="10079038" y="9040813"/>
            <a:ext cx="2925762" cy="519112"/>
          </a:xfrm>
        </p:spPr>
        <p:txBody>
          <a:bodyPr/>
          <a:lstStyle/>
          <a:p>
            <a:fld id="{C082EFB9-10C8-45AD-BB61-38447147841C}" type="slidenum">
              <a:rPr lang="en-US" smtClean="0"/>
              <a:t>5</a:t>
            </a:fld>
            <a:endParaRPr lang="en-US"/>
          </a:p>
        </p:txBody>
      </p:sp>
      <p:graphicFrame>
        <p:nvGraphicFramePr>
          <p:cNvPr id="9" name="Diagram 8"/>
          <p:cNvGraphicFramePr/>
          <p:nvPr>
            <p:extLst>
              <p:ext uri="{D42A27DB-BD31-4B8C-83A1-F6EECF244321}">
                <p14:modId xmlns:p14="http://schemas.microsoft.com/office/powerpoint/2010/main" val="2981755847"/>
              </p:ext>
            </p:extLst>
          </p:nvPr>
        </p:nvGraphicFramePr>
        <p:xfrm>
          <a:off x="588651" y="1644970"/>
          <a:ext cx="11933549" cy="6878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69067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pPr marL="0" indent="0">
              <a:buNone/>
            </a:pPr>
            <a:r>
              <a:rPr lang="en-US" sz="3600" dirty="0">
                <a:solidFill>
                  <a:schemeClr val="tx1"/>
                </a:solidFill>
              </a:rPr>
              <a:t>Cont’d</a:t>
            </a:r>
          </a:p>
        </p:txBody>
      </p:sp>
      <p:graphicFrame>
        <p:nvGraphicFramePr>
          <p:cNvPr id="4" name="Diagram 3"/>
          <p:cNvGraphicFramePr/>
          <p:nvPr>
            <p:extLst>
              <p:ext uri="{D42A27DB-BD31-4B8C-83A1-F6EECF244321}">
                <p14:modId xmlns:p14="http://schemas.microsoft.com/office/powerpoint/2010/main" val="1491411114"/>
              </p:ext>
            </p:extLst>
          </p:nvPr>
        </p:nvGraphicFramePr>
        <p:xfrm>
          <a:off x="635000" y="1600200"/>
          <a:ext cx="11887200" cy="70809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31648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66945" y="990600"/>
            <a:ext cx="11748122" cy="609600"/>
          </a:xfrm>
        </p:spPr>
        <p:txBody>
          <a:bodyPr/>
          <a:lstStyle/>
          <a:p>
            <a:pPr marL="0" lvl="0" indent="0" algn="ctr">
              <a:buNone/>
            </a:pPr>
            <a:r>
              <a:rPr lang="en-US" sz="3600" dirty="0">
                <a:solidFill>
                  <a:schemeClr val="tx1"/>
                </a:solidFill>
              </a:rPr>
              <a:t>Important Notes</a:t>
            </a:r>
            <a:endParaRPr lang="en-US" dirty="0">
              <a:solidFill>
                <a:schemeClr val="tx1"/>
              </a:solidFill>
            </a:endParaRPr>
          </a:p>
        </p:txBody>
      </p:sp>
      <p:sp>
        <p:nvSpPr>
          <p:cNvPr id="3" name="Text Placeholder 2"/>
          <p:cNvSpPr>
            <a:spLocks noGrp="1"/>
          </p:cNvSpPr>
          <p:nvPr>
            <p:ph type="body" sz="quarter" idx="13"/>
          </p:nvPr>
        </p:nvSpPr>
        <p:spPr>
          <a:xfrm>
            <a:off x="979985" y="2057400"/>
            <a:ext cx="11350625" cy="6553200"/>
          </a:xfrm>
        </p:spPr>
        <p:txBody>
          <a:bodyPr/>
          <a:lstStyle/>
          <a:p>
            <a:pPr marL="0" indent="0">
              <a:buNone/>
            </a:pPr>
            <a:endParaRPr lang="en-US" dirty="0">
              <a:solidFill>
                <a:schemeClr val="tx1"/>
              </a:solidFill>
            </a:endParaRPr>
          </a:p>
          <a:p>
            <a:r>
              <a:rPr lang="en-US" dirty="0">
                <a:solidFill>
                  <a:schemeClr val="tx1"/>
                </a:solidFill>
              </a:rPr>
              <a:t>Employees are referred to their payroll department regarding wage replacement questions. ReedGroup does not manage payroll during the STD claim period. </a:t>
            </a:r>
          </a:p>
          <a:p>
            <a:endParaRPr lang="en-US" dirty="0">
              <a:solidFill>
                <a:schemeClr val="tx1"/>
              </a:solidFill>
            </a:endParaRPr>
          </a:p>
          <a:p>
            <a:r>
              <a:rPr lang="en-US" b="1" dirty="0">
                <a:solidFill>
                  <a:srgbClr val="FF0000"/>
                </a:solidFill>
              </a:rPr>
              <a:t>Please provide ReedGroup with your Worker’s Compensation vendor information: </a:t>
            </a:r>
          </a:p>
          <a:p>
            <a:pPr lvl="1"/>
            <a:r>
              <a:rPr lang="en-US" dirty="0">
                <a:solidFill>
                  <a:schemeClr val="tx1"/>
                </a:solidFill>
              </a:rPr>
              <a:t>Vendor Name</a:t>
            </a:r>
          </a:p>
          <a:p>
            <a:pPr lvl="1"/>
            <a:r>
              <a:rPr lang="en-US" dirty="0">
                <a:solidFill>
                  <a:schemeClr val="tx1"/>
                </a:solidFill>
              </a:rPr>
              <a:t>Primary Contact Name</a:t>
            </a:r>
          </a:p>
          <a:p>
            <a:pPr lvl="1"/>
            <a:r>
              <a:rPr lang="en-US" dirty="0">
                <a:solidFill>
                  <a:schemeClr val="tx1"/>
                </a:solidFill>
              </a:rPr>
              <a:t>Primary Contact Phone Number</a:t>
            </a:r>
          </a:p>
          <a:p>
            <a:pPr marL="0" indent="0">
              <a:buNone/>
            </a:pPr>
            <a:endParaRPr lang="en-US" dirty="0"/>
          </a:p>
        </p:txBody>
      </p:sp>
    </p:spTree>
    <p:extLst>
      <p:ext uri="{BB962C8B-B14F-4D97-AF65-F5344CB8AC3E}">
        <p14:creationId xmlns:p14="http://schemas.microsoft.com/office/powerpoint/2010/main" val="293254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39800" y="1905000"/>
            <a:ext cx="11125200" cy="4267200"/>
          </a:xfrm>
        </p:spPr>
        <p:txBody>
          <a:bodyPr/>
          <a:lstStyle/>
          <a:p>
            <a:r>
              <a:rPr lang="en-US" sz="4800" b="1" dirty="0">
                <a:latin typeface="+mn-lt"/>
              </a:rPr>
              <a:t>Questions received via Email</a:t>
            </a:r>
            <a:br>
              <a:rPr lang="en-US" b="1" dirty="0">
                <a:latin typeface="+mn-lt"/>
              </a:rPr>
            </a:br>
            <a:endParaRPr lang="en-US" b="1" dirty="0">
              <a:latin typeface="+mn-lt"/>
            </a:endParaRPr>
          </a:p>
        </p:txBody>
      </p:sp>
    </p:spTree>
    <p:extLst>
      <p:ext uri="{BB962C8B-B14F-4D97-AF65-F5344CB8AC3E}">
        <p14:creationId xmlns:p14="http://schemas.microsoft.com/office/powerpoint/2010/main" val="204670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787400" y="914400"/>
            <a:ext cx="11748122" cy="609600"/>
          </a:xfrm>
        </p:spPr>
        <p:txBody>
          <a:bodyPr>
            <a:normAutofit/>
          </a:bodyPr>
          <a:lstStyle/>
          <a:p>
            <a:pPr marL="0" indent="0" algn="ctr">
              <a:buNone/>
            </a:pPr>
            <a:r>
              <a:rPr lang="en-US" sz="3600" dirty="0">
                <a:solidFill>
                  <a:schemeClr val="tx1"/>
                </a:solidFill>
              </a:rPr>
              <a:t>Questions received via Email</a:t>
            </a:r>
          </a:p>
        </p:txBody>
      </p:sp>
      <p:sp>
        <p:nvSpPr>
          <p:cNvPr id="3" name="Text Placeholder 2"/>
          <p:cNvSpPr>
            <a:spLocks noGrp="1"/>
          </p:cNvSpPr>
          <p:nvPr>
            <p:ph type="body" sz="quarter" idx="13"/>
          </p:nvPr>
        </p:nvSpPr>
        <p:spPr>
          <a:xfrm>
            <a:off x="787400" y="2057400"/>
            <a:ext cx="11350625" cy="6553200"/>
          </a:xfrm>
        </p:spPr>
        <p:txBody>
          <a:bodyPr>
            <a:normAutofit fontScale="85000" lnSpcReduction="10000"/>
          </a:bodyPr>
          <a:lstStyle/>
          <a:p>
            <a:pPr marL="514350" indent="-514350">
              <a:buFont typeface="+mj-lt"/>
              <a:buAutoNum type="arabicPeriod"/>
            </a:pPr>
            <a:r>
              <a:rPr lang="en-US" dirty="0">
                <a:solidFill>
                  <a:schemeClr val="tx1"/>
                </a:solidFill>
              </a:rPr>
              <a:t>How long it takes an employee to get paid once they have applied for disability?  </a:t>
            </a:r>
          </a:p>
          <a:p>
            <a:pPr marL="457200" lvl="1" indent="0">
              <a:buNone/>
            </a:pPr>
            <a:endParaRPr lang="en-US" dirty="0">
              <a:solidFill>
                <a:schemeClr val="tx1"/>
              </a:solidFill>
            </a:endParaRPr>
          </a:p>
          <a:p>
            <a:pPr marL="514350" indent="-514350">
              <a:buFont typeface="+mj-lt"/>
              <a:buAutoNum type="arabicPeriod"/>
            </a:pPr>
            <a:endParaRPr lang="en-US" dirty="0">
              <a:solidFill>
                <a:schemeClr val="tx1"/>
              </a:solidFill>
            </a:endParaRPr>
          </a:p>
          <a:p>
            <a:pPr marL="514350" indent="-514350">
              <a:buFont typeface="+mj-lt"/>
              <a:buAutoNum type="arabicPeriod"/>
            </a:pPr>
            <a:r>
              <a:rPr lang="en-US" dirty="0">
                <a:solidFill>
                  <a:schemeClr val="tx1"/>
                </a:solidFill>
              </a:rPr>
              <a:t>How long is the duration of Short-Term Disability vs. Long-Term and what are the terms for an employee to switch from one to the other?</a:t>
            </a:r>
          </a:p>
          <a:p>
            <a:pPr marL="971550" lvl="1" indent="-514350">
              <a:buFont typeface="+mj-lt"/>
              <a:buAutoNum type="arabicPeriod"/>
            </a:pPr>
            <a:r>
              <a:rPr lang="en-US" dirty="0">
                <a:solidFill>
                  <a:schemeClr val="tx1"/>
                </a:solidFill>
              </a:rPr>
              <a:t>The VLDP plan allows a total of 125 work days for Short-Term Disability benefits.</a:t>
            </a:r>
          </a:p>
          <a:p>
            <a:pPr marL="971550" lvl="1" indent="-514350">
              <a:buFont typeface="+mj-lt"/>
              <a:buAutoNum type="arabicPeriod"/>
            </a:pPr>
            <a:r>
              <a:rPr lang="en-US" dirty="0">
                <a:solidFill>
                  <a:schemeClr val="tx1"/>
                </a:solidFill>
              </a:rPr>
              <a:t>The Long-Term Disability Effective date is the next calendar day following the 125th day of Short-Term Disability.  </a:t>
            </a:r>
          </a:p>
          <a:p>
            <a:pPr marL="1428750" lvl="2" indent="-514350">
              <a:buFont typeface="+mj-lt"/>
              <a:buAutoNum type="arabicPeriod"/>
            </a:pPr>
            <a:r>
              <a:rPr lang="en-US" dirty="0">
                <a:solidFill>
                  <a:schemeClr val="tx1"/>
                </a:solidFill>
              </a:rPr>
              <a:t>Unless the employee has been released to return to work full duty, they will transition to Long-Term Disability on the Long-Term Disability effective date.</a:t>
            </a:r>
          </a:p>
          <a:p>
            <a:pPr marL="457200" lvl="1" indent="0">
              <a:buNone/>
            </a:pPr>
            <a:endParaRPr lang="en-US" dirty="0">
              <a:solidFill>
                <a:schemeClr val="tx1"/>
              </a:solidFill>
            </a:endParaRPr>
          </a:p>
          <a:p>
            <a:pPr marL="514350" indent="-514350">
              <a:buFont typeface="+mj-lt"/>
              <a:buAutoNum type="arabicPeriod"/>
            </a:pPr>
            <a:endParaRPr lang="en-US" dirty="0">
              <a:solidFill>
                <a:schemeClr val="tx1"/>
              </a:solidFill>
            </a:endParaRPr>
          </a:p>
          <a:p>
            <a:pPr marL="514350" indent="-514350">
              <a:buFont typeface="+mj-lt"/>
              <a:buAutoNum type="arabicPeriod"/>
            </a:pPr>
            <a:r>
              <a:rPr lang="en-US" dirty="0">
                <a:solidFill>
                  <a:schemeClr val="tx1"/>
                </a:solidFill>
              </a:rPr>
              <a:t>Please explain the procedures when employees file both Worker’s Compensation and VLDP? </a:t>
            </a:r>
          </a:p>
          <a:p>
            <a:pPr marL="971550" lvl="1" indent="-514350">
              <a:buFont typeface="+mj-lt"/>
              <a:buAutoNum type="arabicPeriod"/>
            </a:pPr>
            <a:r>
              <a:rPr lang="en-US" dirty="0">
                <a:solidFill>
                  <a:schemeClr val="tx1"/>
                </a:solidFill>
              </a:rPr>
              <a:t>Only difference between a stand alone STD claim and one that consist of Worker’s Comp is that WC does require a claim to be filed with the WC adjustor, so communication between Reed Group and the WC adjuster does take place. Therefore,  it is important to provide us with the vendor’s name, primary contact, and phone number.</a:t>
            </a:r>
          </a:p>
          <a:p>
            <a:pPr marL="514350" indent="-514350">
              <a:buFont typeface="+mj-lt"/>
              <a:buAutoNum type="arabicPeriod"/>
            </a:pPr>
            <a:endParaRPr lang="en-US" dirty="0">
              <a:solidFill>
                <a:schemeClr val="tx1"/>
              </a:solidFill>
            </a:endParaRPr>
          </a:p>
          <a:p>
            <a:pPr marL="514350" indent="-514350">
              <a:buFont typeface="+mj-lt"/>
              <a:buAutoNum type="arabicPeriod"/>
            </a:pPr>
            <a:r>
              <a:rPr lang="en-US" dirty="0">
                <a:solidFill>
                  <a:schemeClr val="tx1"/>
                </a:solidFill>
              </a:rPr>
              <a:t>Worker’s Compensation is non-taxable, but why is the VLDP portion also non-taxable?</a:t>
            </a:r>
          </a:p>
          <a:p>
            <a:pPr marL="971550" lvl="1" indent="-514350">
              <a:buFont typeface="+mj-lt"/>
              <a:buAutoNum type="arabicPeriod"/>
            </a:pPr>
            <a:r>
              <a:rPr lang="en-US" dirty="0">
                <a:solidFill>
                  <a:schemeClr val="tx1"/>
                </a:solidFill>
              </a:rPr>
              <a:t>Generally, it is because the payments are for an occupational disease or injury and the benefit is paid under a statute in the nature of a workers’ compensation act. </a:t>
            </a:r>
          </a:p>
          <a:p>
            <a:pPr marL="971550" lvl="1" indent="-514350">
              <a:buFont typeface="+mj-lt"/>
              <a:buAutoNum type="arabicPeriod"/>
            </a:pPr>
            <a:r>
              <a:rPr lang="en-US" dirty="0">
                <a:solidFill>
                  <a:schemeClr val="tx1"/>
                </a:solidFill>
              </a:rPr>
              <a:t>This means that benefits paid due to a work-related injury are non-taxable because the Workers’ Compensation Act indicates such benefits cannot be taxed.</a:t>
            </a:r>
          </a:p>
          <a:p>
            <a:pPr marL="971550" lvl="1" indent="-514350">
              <a:buFont typeface="+mj-lt"/>
              <a:buAutoNum type="arabicPeriod"/>
            </a:pPr>
            <a:endParaRPr lang="en-US" dirty="0">
              <a:solidFill>
                <a:schemeClr val="tx1"/>
              </a:solidFill>
            </a:endParaRPr>
          </a:p>
          <a:p>
            <a:pPr marL="514350" indent="-514350">
              <a:buFont typeface="+mj-lt"/>
              <a:buAutoNum type="arabicPeriod"/>
            </a:pPr>
            <a:endParaRPr lang="en-US" dirty="0">
              <a:solidFill>
                <a:schemeClr val="tx1"/>
              </a:solidFill>
            </a:endParaRPr>
          </a:p>
          <a:p>
            <a:pPr marL="514350" indent="-514350">
              <a:buFont typeface="+mj-lt"/>
              <a:buAutoNum type="arabicPeriod"/>
            </a:pPr>
            <a:endParaRPr lang="en-US" dirty="0">
              <a:solidFill>
                <a:schemeClr val="tx1"/>
              </a:solidFill>
            </a:endParaRPr>
          </a:p>
        </p:txBody>
      </p:sp>
    </p:spTree>
    <p:extLst>
      <p:ext uri="{BB962C8B-B14F-4D97-AF65-F5344CB8AC3E}">
        <p14:creationId xmlns:p14="http://schemas.microsoft.com/office/powerpoint/2010/main" val="23392759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53585F"/>
      </a:dk2>
      <a:lt2>
        <a:srgbClr val="DCDEE0"/>
      </a:lt2>
      <a:accent1>
        <a:srgbClr val="0365C0"/>
      </a:accent1>
      <a:accent2>
        <a:srgbClr val="00882B"/>
      </a:accent2>
      <a:accent3>
        <a:srgbClr val="FFFFFF"/>
      </a:accent3>
      <a:accent4>
        <a:srgbClr val="000000"/>
      </a:accent4>
      <a:accent5>
        <a:srgbClr val="AAB8DC"/>
      </a:accent5>
      <a:accent6>
        <a:srgbClr val="007B26"/>
      </a:accent6>
      <a:hlink>
        <a:srgbClr val="0000FF"/>
      </a:hlink>
      <a:folHlink>
        <a:srgbClr val="FF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25151</TotalTime>
  <Words>560</Words>
  <Application>Microsoft Office PowerPoint</Application>
  <PresentationFormat>Custom</PresentationFormat>
  <Paragraphs>70</Paragraphs>
  <Slides>11</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11</vt:i4>
      </vt:variant>
    </vt:vector>
  </HeadingPairs>
  <TitlesOfParts>
    <vt:vector size="21" baseType="lpstr">
      <vt:lpstr>MS PGothic</vt:lpstr>
      <vt:lpstr>MS PGothic</vt:lpstr>
      <vt:lpstr>Arial</vt:lpstr>
      <vt:lpstr>Avenir Roman</vt:lpstr>
      <vt:lpstr>Calibri</vt:lpstr>
      <vt:lpstr>Calibri Light</vt:lpstr>
      <vt:lpstr>Courier New</vt:lpstr>
      <vt:lpstr>Helvetica Light</vt:lpstr>
      <vt:lpstr>Wingdings</vt:lpstr>
      <vt:lpstr>Office Theme</vt:lpstr>
      <vt:lpstr>VLDP Employer Support Training Short-Term Disability and Long-Term Disability Management January 2019</vt:lpstr>
      <vt:lpstr>PowerPoint Presentation</vt:lpstr>
      <vt:lpstr>PowerPoint Presentation</vt:lpstr>
      <vt:lpstr> Understanding Worker’s Compensation</vt:lpstr>
      <vt:lpstr>PowerPoint Presentation</vt:lpstr>
      <vt:lpstr>PowerPoint Presentation</vt:lpstr>
      <vt:lpstr>PowerPoint Presentation</vt:lpstr>
      <vt:lpstr>Questions received via Email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Amy Bowen</dc:creator>
  <cp:lastModifiedBy>Powell, Tameka</cp:lastModifiedBy>
  <cp:revision>814</cp:revision>
  <cp:lastPrinted>2016-10-19T14:14:09Z</cp:lastPrinted>
  <dcterms:created xsi:type="dcterms:W3CDTF">2014-02-21T22:37:45Z</dcterms:created>
  <dcterms:modified xsi:type="dcterms:W3CDTF">2019-01-16T16:44:33Z</dcterms:modified>
</cp:coreProperties>
</file>